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64"/>
  </p:notesMasterIdLst>
  <p:sldIdLst>
    <p:sldId id="256" r:id="rId5"/>
    <p:sldId id="457" r:id="rId6"/>
    <p:sldId id="400" r:id="rId7"/>
    <p:sldId id="449" r:id="rId8"/>
    <p:sldId id="401" r:id="rId9"/>
    <p:sldId id="446" r:id="rId10"/>
    <p:sldId id="388" r:id="rId11"/>
    <p:sldId id="393" r:id="rId12"/>
    <p:sldId id="450" r:id="rId13"/>
    <p:sldId id="389" r:id="rId14"/>
    <p:sldId id="387" r:id="rId15"/>
    <p:sldId id="451" r:id="rId16"/>
    <p:sldId id="453" r:id="rId17"/>
    <p:sldId id="452" r:id="rId18"/>
    <p:sldId id="454" r:id="rId19"/>
    <p:sldId id="391" r:id="rId20"/>
    <p:sldId id="439" r:id="rId21"/>
    <p:sldId id="402" r:id="rId22"/>
    <p:sldId id="403" r:id="rId23"/>
    <p:sldId id="404" r:id="rId24"/>
    <p:sldId id="399" r:id="rId25"/>
    <p:sldId id="396" r:id="rId26"/>
    <p:sldId id="405" r:id="rId27"/>
    <p:sldId id="447" r:id="rId28"/>
    <p:sldId id="448" r:id="rId29"/>
    <p:sldId id="435" r:id="rId30"/>
    <p:sldId id="434" r:id="rId31"/>
    <p:sldId id="397" r:id="rId32"/>
    <p:sldId id="406" r:id="rId33"/>
    <p:sldId id="408" r:id="rId34"/>
    <p:sldId id="433" r:id="rId35"/>
    <p:sldId id="407" r:id="rId36"/>
    <p:sldId id="436" r:id="rId37"/>
    <p:sldId id="437" r:id="rId38"/>
    <p:sldId id="425" r:id="rId39"/>
    <p:sldId id="426" r:id="rId40"/>
    <p:sldId id="455" r:id="rId41"/>
    <p:sldId id="428" r:id="rId42"/>
    <p:sldId id="398" r:id="rId43"/>
    <p:sldId id="430" r:id="rId44"/>
    <p:sldId id="394" r:id="rId45"/>
    <p:sldId id="413" r:id="rId46"/>
    <p:sldId id="414" r:id="rId47"/>
    <p:sldId id="410" r:id="rId48"/>
    <p:sldId id="409" r:id="rId49"/>
    <p:sldId id="415" r:id="rId50"/>
    <p:sldId id="417" r:id="rId51"/>
    <p:sldId id="411" r:id="rId52"/>
    <p:sldId id="422" r:id="rId53"/>
    <p:sldId id="424" r:id="rId54"/>
    <p:sldId id="412" r:id="rId55"/>
    <p:sldId id="440" r:id="rId56"/>
    <p:sldId id="438" r:id="rId57"/>
    <p:sldId id="441" r:id="rId58"/>
    <p:sldId id="443" r:id="rId59"/>
    <p:sldId id="444" r:id="rId60"/>
    <p:sldId id="445" r:id="rId61"/>
    <p:sldId id="456" r:id="rId62"/>
    <p:sldId id="395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hunYcG/Hv2XrThfZ936B7w/tfd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D7B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9C7C69-F14C-44D7-B53A-814CD78CFA19}" v="5" dt="2022-11-21T06:45:00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78320" autoAdjust="0"/>
  </p:normalViewPr>
  <p:slideViewPr>
    <p:cSldViewPr snapToGrid="0" snapToObjects="1">
      <p:cViewPr varScale="1">
        <p:scale>
          <a:sx n="80" d="100"/>
          <a:sy n="80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7881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924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8951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36992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671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140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58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376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22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680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6413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2664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9846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7589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8003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94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7642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8957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5023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6883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0288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8297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989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936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908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515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916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80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437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65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5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22" name="Google Shape;22;p65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6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9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50" name="Google Shape;50;p69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0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0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55" name="Google Shape;55;p7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1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1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59" name="Google Shape;59;p7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72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2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66" name="Google Shape;66;p72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7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73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3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73" name="Google Shape;73;p73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4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4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79" name="Google Shape;79;p74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75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5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85" name="Google Shape;85;p75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C80150"/>
          </a:solidFill>
          <a:ln w="12700" cap="flat" cmpd="sng">
            <a:solidFill>
              <a:srgbClr val="C801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dt" idx="10"/>
          </p:nvPr>
        </p:nvSpPr>
        <p:spPr>
          <a:xfrm>
            <a:off x="838200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r>
              <a:rPr lang="en-US"/>
              <a:t>POSTECH MIV Lab.</a:t>
            </a:r>
            <a:endParaRPr/>
          </a:p>
        </p:txBody>
      </p:sp>
      <p:sp>
        <p:nvSpPr>
          <p:cNvPr id="15" name="Google Shape;15;p64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64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80150"/>
          </a:solidFill>
          <a:ln w="12700" cap="flat" cmpd="sng">
            <a:solidFill>
              <a:srgbClr val="C801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oojin0622@postech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hyperlink" Target="https://mobile.twitter.com/ak92501/status/1445841510474321922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3728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dirty="0"/>
              <a:t>Generative models</a:t>
            </a:r>
            <a:br>
              <a:rPr lang="en-US" sz="4800" b="1" dirty="0"/>
            </a:br>
            <a:r>
              <a:rPr lang="en-US" sz="3200" dirty="0"/>
              <a:t>GAN  &amp; Diffusion model</a:t>
            </a:r>
            <a:endParaRPr sz="4800"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ftr" idx="11"/>
          </p:nvPr>
        </p:nvSpPr>
        <p:spPr>
          <a:xfrm>
            <a:off x="4038600" y="649287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POSTECH MIP Lab.</a:t>
            </a:r>
            <a:endParaRPr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378E78FB-FC11-7958-0EA0-CD47CEE950BF}"/>
              </a:ext>
            </a:extLst>
          </p:cNvPr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defTabSz="914400" rtl="0" eaLnBrk="1" latinLnBrk="1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="0" i="0" u="none" strike="noStrike" kern="120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defRPr>
            </a:lvl1pPr>
            <a:lvl2pPr marL="457200" marR="0" lvl="1" indent="0" algn="ctr" defTabSz="914400" rtl="0" eaLnBrk="1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None/>
              <a:defRPr sz="2000" b="0" i="0" u="none" strike="noStrike" kern="120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defRPr>
            </a:lvl2pPr>
            <a:lvl3pPr marL="914400" marR="0" lvl="2" indent="0" algn="ctr" defTabSz="914400" rtl="0" eaLnBrk="1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b="0" i="0" u="none" strike="noStrike" kern="120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defRPr>
            </a:lvl3pPr>
            <a:lvl4pPr marL="1371600" marR="0" lvl="3" indent="0" algn="ctr" defTabSz="914400" rtl="0" eaLnBrk="1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defRPr>
            </a:lvl4pPr>
            <a:lvl5pPr marL="1828800" marR="0" lvl="4" indent="0" algn="ctr" defTabSz="914400" rtl="0" eaLnBrk="1" latinLnBrk="1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Arial"/>
              </a:defRPr>
            </a:lvl5pPr>
            <a:lvl6pPr marL="2286000" marR="0" lvl="5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Malgun Gothic"/>
              </a:defRPr>
            </a:lvl6pPr>
            <a:lvl7pPr marL="2743200" marR="0" lvl="6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Malgun Gothic"/>
              </a:defRPr>
            </a:lvl7pPr>
            <a:lvl8pPr marL="3200400" marR="0" lvl="7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Malgun Gothic"/>
              </a:defRPr>
            </a:lvl8pPr>
            <a:lvl9pPr marL="3657600" marR="0" lvl="8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Malgun Gothic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POSTECH MIP Lab. </a:t>
            </a:r>
          </a:p>
          <a:p>
            <a:pPr>
              <a:lnSpc>
                <a:spcPct val="90000"/>
              </a:lnSpc>
            </a:pPr>
            <a:r>
              <a:rPr lang="ko-Kore-KR" altLang="ko-Kore-KR" sz="2000" dirty="0"/>
              <a:t>TA: </a:t>
            </a:r>
            <a:r>
              <a:rPr lang="en-US" altLang="ko-Kore-KR" sz="2000" dirty="0"/>
              <a:t>Soojin Hwang (</a:t>
            </a:r>
            <a:r>
              <a:rPr lang="en-US" altLang="ko-Kore-KR" sz="2000" dirty="0">
                <a:hlinkClick r:id="rId3"/>
              </a:rPr>
              <a:t>soojin0622@postech.ac.kr</a:t>
            </a:r>
            <a:r>
              <a:rPr lang="en-US" altLang="ko-Kore-KR" sz="2000" dirty="0"/>
              <a:t> )</a:t>
            </a:r>
            <a:endParaRPr lang="ko-Kore-KR" altLang="ko-Kore-KR" sz="200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4AA88C5-9870-457F-A6EB-7F04157C6D96}"/>
              </a:ext>
            </a:extLst>
          </p:cNvPr>
          <p:cNvSpPr txBox="1">
            <a:spLocks/>
          </p:cNvSpPr>
          <p:nvPr/>
        </p:nvSpPr>
        <p:spPr>
          <a:xfrm>
            <a:off x="2014107" y="4159708"/>
            <a:ext cx="8161867" cy="43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latin typeface="+mn-lt"/>
              </a:rPr>
              <a:t>2024.12.04~09</a:t>
            </a:r>
            <a:endParaRPr lang="ko-KR" alt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45BE9-0C1F-7942-B321-89B1F126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ko-KR" altLang="en-US" dirty="0"/>
              <a:t>이란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6BE61A-EA3C-AF4E-A8EF-26E77D7E73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7B639B-F29A-6948-AAFC-BBB63016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265" y="1511199"/>
            <a:ext cx="7961469" cy="4766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4686A-5E17-FC49-8127-C84668DBC85A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9DA1AF-8913-7538-BE91-95E8AD8C44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51126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en-US" altLang="ko-KR" dirty="0"/>
              <a:t> Architecture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841C4D-541A-9D81-5719-C3FD64CCBF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EC885BB-5242-47B8-B483-1F2536A9D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9606" y="2473402"/>
            <a:ext cx="7352787" cy="32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en-US" altLang="ko-KR" dirty="0"/>
              <a:t> Architecture : discriminator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841C4D-541A-9D81-5719-C3FD64CCBF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A92D98F0-F4E7-4117-98DB-08C173CA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9642" y="2273420"/>
            <a:ext cx="7380885" cy="3264867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6B8AB5-925C-43BC-9A39-88B9F3F7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0592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sz="1800" dirty="0"/>
              <a:t>Simple classifier </a:t>
            </a:r>
          </a:p>
          <a:p>
            <a:pPr>
              <a:lnSpc>
                <a:spcPct val="100000"/>
              </a:lnSpc>
            </a:pPr>
            <a:r>
              <a:rPr kumimoji="1" lang="en-US" altLang="en-US" sz="1800" dirty="0"/>
              <a:t>Distinguish real data from the data created by the generator</a:t>
            </a:r>
            <a:endParaRPr kumimoji="1" lang="ko-Kore-KR" altLang="en-US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B6F134-862C-42A7-BCCF-90BDA18AFB00}"/>
              </a:ext>
            </a:extLst>
          </p:cNvPr>
          <p:cNvSpPr/>
          <p:nvPr/>
        </p:nvSpPr>
        <p:spPr>
          <a:xfrm>
            <a:off x="4754880" y="2616786"/>
            <a:ext cx="1969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Positive example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A4F96D-7D0A-4992-9C2A-A8497F87836C}"/>
              </a:ext>
            </a:extLst>
          </p:cNvPr>
          <p:cNvSpPr/>
          <p:nvPr/>
        </p:nvSpPr>
        <p:spPr>
          <a:xfrm>
            <a:off x="4754880" y="5181200"/>
            <a:ext cx="1969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Negative example</a:t>
            </a:r>
            <a:endParaRPr lang="ko-KR" altLang="en-US" sz="16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1F0F-8F92-480C-86C2-0F1F5BAF2E07}"/>
              </a:ext>
            </a:extLst>
          </p:cNvPr>
          <p:cNvSpPr/>
          <p:nvPr/>
        </p:nvSpPr>
        <p:spPr>
          <a:xfrm>
            <a:off x="1092591" y="5812381"/>
            <a:ext cx="9894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1800" dirty="0"/>
              <a:t>During discriminator training the generator does not train. Its weights remain constant</a:t>
            </a:r>
            <a:endParaRPr lang="ko-KR" altLang="en-US" sz="1800" dirty="0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05505068-9932-428C-B9EF-539549C64E68}"/>
              </a:ext>
            </a:extLst>
          </p:cNvPr>
          <p:cNvSpPr/>
          <p:nvPr/>
        </p:nvSpPr>
        <p:spPr>
          <a:xfrm>
            <a:off x="8361501" y="4175656"/>
            <a:ext cx="1477108" cy="1325563"/>
          </a:xfrm>
          <a:prstGeom prst="mathMultiply">
            <a:avLst>
              <a:gd name="adj1" fmla="val 4417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50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en-US" altLang="ko-KR" dirty="0"/>
              <a:t> Architecture : discriminator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841C4D-541A-9D81-5719-C3FD64CCBF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6B8AB5-925C-43BC-9A39-88B9F3F7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719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en-US" sz="2000" dirty="0"/>
              <a:t>During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discriminator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training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72D4F6-8295-45E7-AE6B-6651E86B43DD}"/>
              </a:ext>
            </a:extLst>
          </p:cNvPr>
          <p:cNvSpPr/>
          <p:nvPr/>
        </p:nvSpPr>
        <p:spPr>
          <a:xfrm>
            <a:off x="1749083" y="2114866"/>
            <a:ext cx="9031458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en-US" sz="1600" dirty="0"/>
              <a:t>The discriminator classifies both real data and fake data from the generator.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dirty="0"/>
              <a:t>The discriminator loss penalizes the discriminator for misclassifying a real instances as fake or a fake instance as real.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1600" dirty="0"/>
              <a:t>The discriminator updates its weights through backpropagation from the discriminator loss through the discriminator network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438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en-US" altLang="ko-KR" dirty="0"/>
              <a:t> Architecture : generator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841C4D-541A-9D81-5719-C3FD64CCBF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6B8AB5-925C-43BC-9A39-88B9F3F7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sz="1800" dirty="0"/>
              <a:t>Create fake data by incorporating feedback from the discriminator</a:t>
            </a:r>
          </a:p>
          <a:p>
            <a:pPr>
              <a:lnSpc>
                <a:spcPct val="100000"/>
              </a:lnSpc>
            </a:pPr>
            <a:r>
              <a:rPr kumimoji="1" lang="en-US" altLang="en-US" sz="1800" dirty="0"/>
              <a:t>Learns to make the discriminator classify its output as real</a:t>
            </a:r>
            <a:endParaRPr kumimoji="1" lang="ko-Kore-KR" altLang="en-US" sz="1800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9246EF38-F20D-4187-8E27-31FF947F9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779" y="2456131"/>
            <a:ext cx="7406518" cy="34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en-US" altLang="ko-KR" dirty="0"/>
              <a:t> Architecture : generator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841C4D-541A-9D81-5719-C3FD64CCBF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POSTECH MIV Lab.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6B8AB5-925C-43BC-9A39-88B9F3F72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sz="1800" dirty="0"/>
              <a:t>Random input : random noise</a:t>
            </a: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800" dirty="0"/>
              <a:t>The generator then transforms this noise into a meaningful output</a:t>
            </a:r>
          </a:p>
          <a:p>
            <a:pPr>
              <a:lnSpc>
                <a:spcPct val="100000"/>
              </a:lnSpc>
            </a:pPr>
            <a:r>
              <a:rPr kumimoji="1" lang="en-US" altLang="ko-KR" sz="1800" dirty="0"/>
              <a:t>Distribution of the noise doesn’t matter much !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1600" dirty="0"/>
              <a:t>So we can choose something that’s easy to sample from, like a uniform distribution</a:t>
            </a:r>
          </a:p>
          <a:p>
            <a:pPr>
              <a:lnSpc>
                <a:spcPct val="100000"/>
              </a:lnSpc>
            </a:pPr>
            <a:r>
              <a:rPr kumimoji="1" lang="en-US" altLang="ko-KR" sz="1800" dirty="0"/>
              <a:t>Train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the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generator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with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the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following procedure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Sample random noise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Produce generator output from samples random noise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Get discriminator “Real” or “Fake” classification for generator output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Calculate loss from discriminator classification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Backpropagate through both the discriminator and generator to obtain gradients</a:t>
            </a:r>
          </a:p>
          <a:p>
            <a:pPr lvl="1">
              <a:lnSpc>
                <a:spcPct val="100000"/>
              </a:lnSpc>
              <a:buSzPct val="90000"/>
              <a:buAutoNum type="arabicPeriod"/>
            </a:pPr>
            <a:r>
              <a:rPr kumimoji="1" lang="en-US" altLang="ko-KR" sz="1600" dirty="0"/>
              <a:t>Use gradients to change only the generator weights </a:t>
            </a:r>
          </a:p>
          <a:p>
            <a:pPr lvl="1">
              <a:lnSpc>
                <a:spcPct val="100000"/>
              </a:lnSpc>
            </a:pPr>
            <a:endParaRPr kumimoji="1" lang="en-US" altLang="ko-KR" sz="1400" dirty="0"/>
          </a:p>
          <a:p>
            <a:pPr lvl="1">
              <a:lnSpc>
                <a:spcPct val="100000"/>
              </a:lnSpc>
            </a:pPr>
            <a:endParaRPr kumimoji="1" lang="en-US" altLang="ko-KR" sz="1400" dirty="0"/>
          </a:p>
          <a:p>
            <a:pPr marL="571500" lvl="1" indent="0">
              <a:lnSpc>
                <a:spcPct val="100000"/>
              </a:lnSpc>
              <a:buNone/>
            </a:pPr>
            <a:endParaRPr kumimoji="1"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647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0B7F-D183-C24B-943B-55C0AB70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Training GAN : Two-player Game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0837-63DD-FD4A-B89E-0EE8D361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3F460-4143-B24B-855F-2B40241FEA2D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34E87-408D-DB01-F1FF-C02174F2FD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7A6891B-E8EE-483C-98A6-2DA3A7DF7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sz="2000" dirty="0"/>
              <a:t>Discriminator</a:t>
            </a:r>
          </a:p>
          <a:p>
            <a:pPr lvl="1"/>
            <a:r>
              <a:rPr kumimoji="1" lang="en-US" altLang="ko-KR" sz="1600" dirty="0"/>
              <a:t>Input : a real image in training data, or a fake image generated by Generator (G)</a:t>
            </a:r>
          </a:p>
          <a:p>
            <a:pPr lvl="1"/>
            <a:r>
              <a:rPr kumimoji="1" lang="en-US" altLang="ko-KR" sz="1600" dirty="0"/>
              <a:t>Output : probability that the input is a real image (with sigmoid)</a:t>
            </a:r>
          </a:p>
          <a:p>
            <a:pPr lvl="1"/>
            <a:r>
              <a:rPr kumimoji="1" lang="en-US" altLang="ko-KR" sz="1600" dirty="0"/>
              <a:t>Objective : real vs. fake binary classification (cross-entropy)</a:t>
            </a:r>
          </a:p>
          <a:p>
            <a:r>
              <a:rPr kumimoji="1" lang="en-US" altLang="ko-KR" sz="2000" dirty="0"/>
              <a:t>Generator</a:t>
            </a:r>
          </a:p>
          <a:p>
            <a:pPr lvl="1"/>
            <a:r>
              <a:rPr kumimoji="1" lang="en-US" altLang="ko-KR" sz="1600" dirty="0"/>
              <a:t>Input : a random vector sampled from p(z)</a:t>
            </a:r>
          </a:p>
          <a:p>
            <a:pPr lvl="1"/>
            <a:r>
              <a:rPr kumimoji="1" lang="en-US" altLang="ko-KR" sz="1600" dirty="0"/>
              <a:t>Output : a real-like image (in training data)</a:t>
            </a:r>
          </a:p>
          <a:p>
            <a:pPr lvl="1"/>
            <a:r>
              <a:rPr kumimoji="1" lang="en-US" altLang="ko-KR" sz="1600" dirty="0"/>
              <a:t>Objective : Fooling the Discriminator </a:t>
            </a:r>
          </a:p>
        </p:txBody>
      </p:sp>
    </p:spTree>
    <p:extLst>
      <p:ext uri="{BB962C8B-B14F-4D97-AF65-F5344CB8AC3E}">
        <p14:creationId xmlns:p14="http://schemas.microsoft.com/office/powerpoint/2010/main" val="399263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0B7F-D183-C24B-943B-55C0AB70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 Objective Function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0837-63DD-FD4A-B89E-0EE8D361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39176-DA27-544E-8079-FF58A11A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56" y="1690688"/>
            <a:ext cx="8537888" cy="805033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4EFB8D2-E885-E643-89FD-6AD21A8BE6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10028" y="2734410"/>
          <a:ext cx="9159742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9871">
                  <a:extLst>
                    <a:ext uri="{9D8B030D-6E8A-4147-A177-3AD203B41FA5}">
                      <a16:colId xmlns:a16="http://schemas.microsoft.com/office/drawing/2014/main" val="3274280980"/>
                    </a:ext>
                  </a:extLst>
                </a:gridCol>
                <a:gridCol w="4579871">
                  <a:extLst>
                    <a:ext uri="{9D8B030D-6E8A-4147-A177-3AD203B41FA5}">
                      <a16:colId xmlns:a16="http://schemas.microsoft.com/office/drawing/2014/main" val="62970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 should maximize V(D, G) : D </a:t>
                      </a:r>
                      <a:r>
                        <a:rPr lang="ko-KR" altLang="en-US" dirty="0"/>
                        <a:t>입장에서는 </a:t>
                      </a:r>
                      <a:r>
                        <a:rPr lang="en-US" altLang="ko-KR" dirty="0"/>
                        <a:t>V</a:t>
                      </a:r>
                      <a:r>
                        <a:rPr lang="ko-KR" altLang="en-US" dirty="0"/>
                        <a:t>가 최댓값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ko-KR" dirty="0"/>
                        <a:t>D</a:t>
                      </a:r>
                      <a:r>
                        <a:rPr lang="ko-KR" altLang="en-US" dirty="0"/>
                        <a:t>가 구분을 잘하는 경우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만약 </a:t>
                      </a:r>
                      <a:r>
                        <a:rPr lang="en-US" altLang="ko-KR" dirty="0"/>
                        <a:t>Real data</a:t>
                      </a:r>
                      <a:r>
                        <a:rPr lang="ko-KR" altLang="en-US" dirty="0"/>
                        <a:t>가 들어오면 </a:t>
                      </a:r>
                      <a:r>
                        <a:rPr lang="en-US" altLang="ko-KR" dirty="0"/>
                        <a:t>D(X)=1, D(G(Z))=0 :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진짜면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가짜면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을 내뱉음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(G(Z)</a:t>
                      </a:r>
                      <a:r>
                        <a:rPr lang="ko-KR" altLang="en-US" dirty="0"/>
                        <a:t>에 가짜가 들어온 경우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가짜를 잘 구분한 것임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45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D should minimize V(D,G) : G</a:t>
                      </a:r>
                      <a:r>
                        <a:rPr lang="ko-KR" altLang="en-US" dirty="0"/>
                        <a:t> 입장에서 </a:t>
                      </a:r>
                      <a:r>
                        <a:rPr lang="en-US" altLang="ko-KR" dirty="0"/>
                        <a:t>V</a:t>
                      </a:r>
                      <a:r>
                        <a:rPr lang="ko-KR" altLang="en-US" dirty="0"/>
                        <a:t>가 최솟값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ko-Kore-KR" dirty="0"/>
                        <a:t>D</a:t>
                      </a:r>
                      <a:r>
                        <a:rPr lang="ko-KR" altLang="en-US" dirty="0"/>
                        <a:t>가 구분을 못하는 경우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만약 </a:t>
                      </a:r>
                      <a:r>
                        <a:rPr lang="en-US" altLang="ko-KR" dirty="0"/>
                        <a:t>Real Data</a:t>
                      </a:r>
                      <a:r>
                        <a:rPr lang="ko-KR" altLang="en-US" dirty="0"/>
                        <a:t>가 들어오면 </a:t>
                      </a:r>
                      <a:r>
                        <a:rPr lang="en-US" altLang="ko-KR" dirty="0"/>
                        <a:t>D(G(Z))=1: </a:t>
                      </a:r>
                      <a:r>
                        <a:rPr lang="ko-KR" altLang="en-US" dirty="0"/>
                        <a:t>진짜를 </a:t>
                      </a:r>
                      <a:r>
                        <a:rPr lang="en-US" altLang="ko-KR" dirty="0"/>
                        <a:t>0,</a:t>
                      </a:r>
                      <a:r>
                        <a:rPr lang="ko-KR" altLang="en-US" dirty="0"/>
                        <a:t> 가짜를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로 내뱉음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진짜를 구분하지 못하고 가짜를 진짜로 착각함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ko-KR" dirty="0"/>
                        <a:t>Log</a:t>
                      </a:r>
                      <a:r>
                        <a:rPr lang="ko-KR" altLang="en-US" dirty="0"/>
                        <a:t>안의 </a:t>
                      </a:r>
                      <a:r>
                        <a:rPr lang="en-US" altLang="ko-KR" dirty="0"/>
                        <a:t>D(x)</a:t>
                      </a:r>
                      <a:r>
                        <a:rPr lang="ko-KR" altLang="en-US" dirty="0"/>
                        <a:t>값이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이 되어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</a:t>
                      </a:r>
                      <a:r>
                        <a:rPr lang="ko-KR" altLang="en-US" dirty="0"/>
                        <a:t>값이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음의 무한대로 됨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ko-KR" dirty="0"/>
                        <a:t>Minimize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위해 음의 무한대로 보내는게 </a:t>
                      </a:r>
                      <a:r>
                        <a:rPr lang="en-US" altLang="ko-KR" dirty="0"/>
                        <a:t>G </a:t>
                      </a:r>
                      <a:r>
                        <a:rPr lang="ko-KR" altLang="en-US" dirty="0"/>
                        <a:t>입장에서는 가장 좋음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18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R" dirty="0"/>
                        <a:t>X: real </a:t>
                      </a:r>
                      <a:r>
                        <a:rPr lang="ko-KR" altLang="en-US" dirty="0"/>
                        <a:t>이미지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Z: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latent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code,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G(Z)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fake</a:t>
                      </a:r>
                      <a:r>
                        <a:rPr lang="ko-KR" altLang="en-US" dirty="0"/>
                        <a:t> 이미지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D(X) : real </a:t>
                      </a:r>
                      <a:r>
                        <a:rPr lang="ko-KR" altLang="en-US" dirty="0"/>
                        <a:t>이미지라고 분류한 확률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D(G(Z)) : D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fake</a:t>
                      </a:r>
                      <a:r>
                        <a:rPr lang="ko-KR" altLang="en-US" dirty="0" err="1"/>
                        <a:t>라고</a:t>
                      </a:r>
                      <a:r>
                        <a:rPr lang="ko-KR" altLang="en-US" dirty="0"/>
                        <a:t> 분류한 확률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ko-Kore-KR" dirty="0"/>
                        <a:t>G(z)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D(G(z))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로 판단하도록 학습하고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D(G(Z))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 err="1"/>
                        <a:t>으로</a:t>
                      </a:r>
                      <a:r>
                        <a:rPr lang="ko-KR" altLang="en-US" dirty="0"/>
                        <a:t> 판단하도록 학습함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0491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43F460-4143-B24B-855F-2B40241FEA2D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734E87-408D-DB01-F1FF-C02174F2FD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22677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0B7F-D183-C24B-943B-55C0AB70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 Objective Function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0837-63DD-FD4A-B89E-0EE8D361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39176-DA27-544E-8079-FF58A11A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20" y="2705099"/>
            <a:ext cx="8537888" cy="805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3F460-4143-B24B-855F-2B40241FEA2D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FC2AEC-EEF3-764C-93C1-3CD5CEA5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04" y="3977405"/>
            <a:ext cx="7243792" cy="213459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A29601-D23C-BF87-77BA-2ACD22FFA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2D6645A-7597-4BA5-81A7-C2056338B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5078"/>
            <a:ext cx="10515600" cy="1054992"/>
          </a:xfrm>
        </p:spPr>
        <p:txBody>
          <a:bodyPr/>
          <a:lstStyle/>
          <a:p>
            <a:r>
              <a:rPr kumimoji="1" lang="en-US" altLang="ko-KR" sz="2000" dirty="0"/>
              <a:t>Putting all together, training is done jointly in minimax game !</a:t>
            </a:r>
          </a:p>
          <a:p>
            <a:pPr lvl="1"/>
            <a:r>
              <a:rPr kumimoji="1" lang="en-US" altLang="ko-KR" sz="1600" dirty="0"/>
              <a:t>One is trying to maximize, while the other to minimize the objective function </a:t>
            </a:r>
          </a:p>
        </p:txBody>
      </p:sp>
    </p:spTree>
    <p:extLst>
      <p:ext uri="{BB962C8B-B14F-4D97-AF65-F5344CB8AC3E}">
        <p14:creationId xmlns:p14="http://schemas.microsoft.com/office/powerpoint/2010/main" val="20873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0B7F-D183-C24B-943B-55C0AB70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 Objective Function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0837-63DD-FD4A-B89E-0EE8D361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39176-DA27-544E-8079-FF58A11A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56" y="1690688"/>
            <a:ext cx="8537888" cy="805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3F460-4143-B24B-855F-2B40241FEA2D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FC2AEC-EEF3-764C-93C1-3CD5CEA5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2" y="2944642"/>
            <a:ext cx="6852342" cy="2019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3CC9B1-70BE-0347-B8BD-C5A4B63AA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7"/>
          <a:stretch/>
        </p:blipFill>
        <p:spPr>
          <a:xfrm>
            <a:off x="7980609" y="3108366"/>
            <a:ext cx="3271462" cy="248491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0BF3C-AD59-CAD8-C391-D4AA616D0F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71844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237E8-79EB-47A8-A5B4-E03CF02B9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setting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D5A612-4AFD-4816-BAA9-0B6179549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 err="1"/>
              <a:t>Generative_models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generative_models.yaml</a:t>
            </a:r>
            <a:r>
              <a:rPr lang="en-US" altLang="ko-KR" sz="2000" dirty="0"/>
              <a:t> </a:t>
            </a:r>
            <a:r>
              <a:rPr lang="ko-KR" altLang="en-US" sz="2000" dirty="0"/>
              <a:t>다운로드 </a:t>
            </a:r>
            <a:endParaRPr lang="en-US" altLang="ko-KR" sz="2000" dirty="0"/>
          </a:p>
          <a:p>
            <a:r>
              <a:rPr lang="en-US" altLang="ko-KR" sz="2400" dirty="0" err="1"/>
              <a:t>conda</a:t>
            </a:r>
            <a:r>
              <a:rPr lang="en-US" altLang="ko-KR" sz="2400" dirty="0"/>
              <a:t> env create --file </a:t>
            </a:r>
            <a:r>
              <a:rPr lang="en-US" altLang="ko-KR" sz="2400" dirty="0" err="1"/>
              <a:t>generative_models.yaml</a:t>
            </a:r>
            <a:endParaRPr lang="en-US" altLang="ko-KR" sz="2400" dirty="0"/>
          </a:p>
          <a:p>
            <a:pPr lvl="1"/>
            <a:r>
              <a:rPr lang="en-US" altLang="ko-KR" sz="2000" dirty="0"/>
              <a:t>Generative model </a:t>
            </a:r>
            <a:r>
              <a:rPr lang="ko-KR" altLang="en-US" sz="2000" dirty="0"/>
              <a:t>코드 돌리기 위한 환경 생성</a:t>
            </a:r>
            <a:endParaRPr lang="en-US" altLang="ko-KR" sz="2000" dirty="0"/>
          </a:p>
          <a:p>
            <a:pPr lvl="1"/>
            <a:endParaRPr lang="en-US" altLang="ko-KR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A294F1-D181-4A69-AE72-5BD1B6121C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6180A5-D119-44E1-9F21-344EF4B5E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0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70B7F-D183-C24B-943B-55C0AB70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 Objective Function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80837-63DD-FD4A-B89E-0EE8D361B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39176-DA27-544E-8079-FF58A11A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56" y="1690688"/>
            <a:ext cx="8537888" cy="805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3F460-4143-B24B-855F-2B40241FEA2D}"/>
              </a:ext>
            </a:extLst>
          </p:cNvPr>
          <p:cNvSpPr txBox="1"/>
          <p:nvPr/>
        </p:nvSpPr>
        <p:spPr>
          <a:xfrm>
            <a:off x="9410165" y="6238959"/>
            <a:ext cx="28591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출처</a:t>
            </a:r>
            <a:r>
              <a:rPr lang="ko-KR" altLang="en-US" sz="1050" dirty="0"/>
              <a:t> 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ko-Kore-KR" altLang="en-US" sz="1050" dirty="0"/>
              <a:t>https://wegonnamakeit.tistory.com/54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FC2AEC-EEF3-764C-93C1-3CD5CEA5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2" y="2944642"/>
            <a:ext cx="6852342" cy="20192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69A427-6F70-8643-8A77-FAE02336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2" y="5024040"/>
            <a:ext cx="7036438" cy="11364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2FBE2E-9F7B-0747-911F-484E27AD6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419" y="3477712"/>
            <a:ext cx="3865523" cy="21367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25C6A1-C0DA-4948-813F-8C41AA07C65B}"/>
              </a:ext>
            </a:extLst>
          </p:cNvPr>
          <p:cNvSpPr/>
          <p:nvPr/>
        </p:nvSpPr>
        <p:spPr>
          <a:xfrm>
            <a:off x="7391400" y="3171995"/>
            <a:ext cx="990600" cy="866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FCE410-CCA8-A82A-B5D5-FE74C04B5F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515863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52628-8221-4547-BC5B-00E2AA79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BCE loss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23978-3023-014F-A147-716CD5098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Nothing but NumPy: Understanding &amp;amp; Creating Binary Classification Neural  Networks with Computational Graphs from Scratch | by Rafay Khan | Towards  Data Science">
            <a:extLst>
              <a:ext uri="{FF2B5EF4-FFF2-40B4-BE49-F238E27FC236}">
                <a16:creationId xmlns:a16="http://schemas.microsoft.com/office/drawing/2014/main" id="{C123135E-DFF7-374C-B0BE-B0D848A1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993" y="1530432"/>
            <a:ext cx="7311207" cy="2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86DFBE-51F9-092B-95B8-E3E507A5FD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DD2A9-CD57-41B1-B81D-221E57CBD2F1}"/>
              </a:ext>
            </a:extLst>
          </p:cNvPr>
          <p:cNvSpPr txBox="1"/>
          <p:nvPr/>
        </p:nvSpPr>
        <p:spPr>
          <a:xfrm>
            <a:off x="4493638" y="3722449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Criterion=</a:t>
            </a:r>
            <a:r>
              <a:rPr lang="en-US" altLang="ko-KR" sz="1800" dirty="0" err="1"/>
              <a:t>torch.nn.BCELoss</a:t>
            </a:r>
            <a:r>
              <a:rPr lang="en-US" altLang="ko-KR" sz="1800" dirty="0"/>
              <a:t>()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1820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6F5FB-6867-654D-A894-DA5A2B79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Vanilla GAN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33698-7C92-984D-8C4F-5B321DAB6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 descr="Training a GAN | Deep Learning for Beginners">
            <a:extLst>
              <a:ext uri="{FF2B5EF4-FFF2-40B4-BE49-F238E27FC236}">
                <a16:creationId xmlns:a16="http://schemas.microsoft.com/office/drawing/2014/main" id="{D7670AB9-66D0-AF42-B464-331B52B7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35886"/>
            <a:ext cx="7905750" cy="471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17BA64-C251-CBDB-34A0-C11A56CC52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64955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6F5FB-6867-654D-A894-DA5A2B79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Vanilla GAN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833698-7C92-984D-8C4F-5B321DAB6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A9058-2888-904F-AD91-143FAE05F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338943"/>
            <a:ext cx="6484257" cy="2253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DAE16A-5E64-F545-9621-9E31312B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73" y="3787775"/>
            <a:ext cx="6909707" cy="2344923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7F8C1-3AD6-0A5A-F170-7C914E62C3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492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4E02-9D1F-F244-A508-175BCA67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Limitations of 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DFD86-354D-7B49-95D3-A1EDDB9C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910"/>
            <a:ext cx="10515600" cy="4351338"/>
          </a:xfrm>
        </p:spPr>
        <p:txBody>
          <a:bodyPr/>
          <a:lstStyle/>
          <a:p>
            <a:pPr marL="571500" indent="-457200">
              <a:buAutoNum type="arabicPeriod"/>
            </a:pPr>
            <a:r>
              <a:rPr kumimoji="1" lang="en-US" altLang="en-US" sz="2000" dirty="0"/>
              <a:t>Training instability</a:t>
            </a:r>
          </a:p>
          <a:p>
            <a:pPr lvl="1">
              <a:buFontTx/>
              <a:buChar char="-"/>
            </a:pPr>
            <a:r>
              <a:rPr kumimoji="1" lang="en-US" altLang="en-US" sz="1400" dirty="0"/>
              <a:t>Epoch</a:t>
            </a:r>
            <a:r>
              <a:rPr kumimoji="1" lang="ko-KR" altLang="en-US" sz="1400" dirty="0"/>
              <a:t>가 길어질수록 </a:t>
            </a:r>
            <a:r>
              <a:rPr kumimoji="1" lang="en-US" altLang="ko-KR" sz="1400" dirty="0" err="1"/>
              <a:t>oscilcation</a:t>
            </a:r>
            <a:r>
              <a:rPr kumimoji="1" lang="ko-KR" altLang="en-US" sz="1400" dirty="0"/>
              <a:t>이 발생</a:t>
            </a:r>
            <a:r>
              <a:rPr kumimoji="1" lang="en-US" altLang="ko-KR" sz="1400" dirty="0"/>
              <a:t>. Loss</a:t>
            </a:r>
            <a:r>
              <a:rPr kumimoji="1" lang="ko-KR" altLang="en-US" sz="1400" dirty="0"/>
              <a:t>가 떨어지지 않아 안정화가 되지 않음 </a:t>
            </a:r>
            <a:endParaRPr kumimoji="1" lang="en-US" altLang="ko-KR" sz="1400" dirty="0"/>
          </a:p>
          <a:p>
            <a:pPr lvl="1">
              <a:buFontTx/>
              <a:buChar char="-"/>
            </a:pPr>
            <a:r>
              <a:rPr kumimoji="1" lang="en-US" altLang="en-US" sz="1400" dirty="0"/>
              <a:t>GAN : generator</a:t>
            </a:r>
            <a:r>
              <a:rPr kumimoji="1" lang="ko-KR" altLang="en-US" sz="1400" dirty="0"/>
              <a:t>와 </a:t>
            </a:r>
            <a:r>
              <a:rPr kumimoji="1" lang="en-US" altLang="ko-KR" sz="1400" dirty="0"/>
              <a:t>discriminator</a:t>
            </a:r>
            <a:r>
              <a:rPr kumimoji="1" lang="ko-KR" altLang="en-US" sz="1400" dirty="0"/>
              <a:t>가 서로를 속이는 과정에서 </a:t>
            </a:r>
            <a:r>
              <a:rPr kumimoji="1" lang="en-US" altLang="ko-KR" sz="1400" dirty="0"/>
              <a:t>generator</a:t>
            </a:r>
            <a:r>
              <a:rPr kumimoji="1" lang="ko-KR" altLang="en-US" sz="1400" dirty="0"/>
              <a:t>가 </a:t>
            </a:r>
            <a:r>
              <a:rPr kumimoji="1" lang="en-US" altLang="ko-KR" sz="1400" dirty="0"/>
              <a:t>data distribution</a:t>
            </a:r>
            <a:r>
              <a:rPr kumimoji="1" lang="ko-KR" altLang="en-US" sz="1400" dirty="0"/>
              <a:t>에 근사하는 것</a:t>
            </a:r>
            <a:endParaRPr kumimoji="1" lang="ko-Kore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FD656-18AE-D141-A526-C26B520CD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F206A-826A-4533-A012-7DEB5C50AF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9218" name="Picture 2" descr="https://miro.medium.com/max/1400/1*4A5bo8gVG9wmg-5wtqavOg.png">
            <a:extLst>
              <a:ext uri="{FF2B5EF4-FFF2-40B4-BE49-F238E27FC236}">
                <a16:creationId xmlns:a16="http://schemas.microsoft.com/office/drawing/2014/main" id="{4981B053-E5E2-4A8D-A1B7-BD89CF46B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8037" r="9462" b="3064"/>
          <a:stretch/>
        </p:blipFill>
        <p:spPr bwMode="auto">
          <a:xfrm>
            <a:off x="1152492" y="3012134"/>
            <a:ext cx="6085223" cy="33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1.bp.blogspot.com/-vgiN_5VQAM8/WZkIIcklDOI/AAAAAAAAAJo/cVjRqFYVUqIQiCW7fa4sOxqlt1eLaxyMwCEwYBhgL/s400/12.png">
            <a:extLst>
              <a:ext uri="{FF2B5EF4-FFF2-40B4-BE49-F238E27FC236}">
                <a16:creationId xmlns:a16="http://schemas.microsoft.com/office/drawing/2014/main" id="{3223222C-EED5-424D-B0C3-1D76FB83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006" y="3598239"/>
            <a:ext cx="3810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00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4E02-9D1F-F244-A508-175BCA67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Limitations of 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DFD86-354D-7B49-95D3-A1EDDB9C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910"/>
            <a:ext cx="10515600" cy="4351338"/>
          </a:xfrm>
        </p:spPr>
        <p:txBody>
          <a:bodyPr/>
          <a:lstStyle/>
          <a:p>
            <a:pPr marL="571500" indent="-457200">
              <a:buFont typeface="+mj-lt"/>
              <a:buAutoNum type="arabicPeriod" startAt="2"/>
            </a:pPr>
            <a:r>
              <a:rPr kumimoji="1" lang="en-US" altLang="en-US" sz="2000" dirty="0"/>
              <a:t>Model collapse</a:t>
            </a:r>
          </a:p>
          <a:p>
            <a:pPr lvl="1">
              <a:buFontTx/>
              <a:buChar char="-"/>
            </a:pPr>
            <a:r>
              <a:rPr kumimoji="1" lang="ko-KR" altLang="en-US" sz="1400" dirty="0"/>
              <a:t>여러가지 </a:t>
            </a:r>
            <a:r>
              <a:rPr kumimoji="1" lang="en-US" altLang="ko-KR" sz="1400" dirty="0"/>
              <a:t>training data</a:t>
            </a:r>
            <a:r>
              <a:rPr kumimoji="1" lang="ko-KR" altLang="en-US" sz="1400" dirty="0"/>
              <a:t>를 보여줘도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우연에 의해 먼저 들어온 몇 개의 이미지와 지나치게 비슷하게 나오는 것</a:t>
            </a:r>
            <a:endParaRPr kumimoji="1" lang="en-US" altLang="ko-KR" sz="1400" dirty="0"/>
          </a:p>
          <a:p>
            <a:pPr lvl="1">
              <a:buFontTx/>
              <a:buChar char="-"/>
            </a:pPr>
            <a:r>
              <a:rPr kumimoji="1" lang="ko-KR" altLang="en-US" sz="1400" dirty="0"/>
              <a:t> </a:t>
            </a:r>
            <a:r>
              <a:rPr kumimoji="1" lang="en-US" altLang="ko-KR" sz="1400" dirty="0"/>
              <a:t>mode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collapse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happens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when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the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generator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focuses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on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producing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a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limited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set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of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data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patterns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that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deceive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the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discriminator</a:t>
            </a:r>
            <a:endParaRPr kumimoji="1" lang="ko-Kore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FD656-18AE-D141-A526-C26B520CD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F206A-826A-4533-A012-7DEB5C50AF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10242" name="Picture 2" descr="https://blogger.googleusercontent.com/img/b/R29vZ2xl/AVvXsEht7ZIUw6RJbd0t2u7DVBJPgxTHnJZZFbWK3PeFBr8dt8QGYGMmuHIK2tthLsiafOe08v7hNIwR63iXyjqEHebxOdWc4TY7mdvhhxSheso5497LyvOPtunSmnS5CVuMytLG_Wr0THzzwpo/s400/14.png">
            <a:extLst>
              <a:ext uri="{FF2B5EF4-FFF2-40B4-BE49-F238E27FC236}">
                <a16:creationId xmlns:a16="http://schemas.microsoft.com/office/drawing/2014/main" id="{B6621D87-4FAB-46E6-8A11-25E837A5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42" y="3695443"/>
            <a:ext cx="4202337" cy="19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ro.medium.com/v2/resize:fit:924/1*iYSy1UlFtGcpWRFquJiqPA.png">
            <a:extLst>
              <a:ext uri="{FF2B5EF4-FFF2-40B4-BE49-F238E27FC236}">
                <a16:creationId xmlns:a16="http://schemas.microsoft.com/office/drawing/2014/main" id="{92C7295C-E182-4B4E-8AC8-71FBFAB6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18" y="3136453"/>
            <a:ext cx="5859317" cy="30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086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DAA41-9CA7-7D70-FE5D-803BBCC46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1: </a:t>
            </a:r>
            <a:r>
              <a:rPr lang="en-US" dirty="0" err="1"/>
              <a:t>Vanilla_GAN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C017-51A2-069B-C1F7-1BAFC5169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3A23B3A-5549-1A58-6D36-9FE87955087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44576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0027-788B-0E7A-BBC2-5F294B0D5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70" y="150714"/>
            <a:ext cx="10515600" cy="1325563"/>
          </a:xfrm>
        </p:spPr>
        <p:txBody>
          <a:bodyPr/>
          <a:lstStyle/>
          <a:p>
            <a:r>
              <a:rPr lang="en-KR" dirty="0"/>
              <a:t>Details (Generator, Discriminator)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7F22C-A044-117A-AFF6-059C44D3A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8382B22-8E19-D5AC-E2F7-644C9003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23" y="1772043"/>
            <a:ext cx="5763675" cy="4720831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5F6567E-E274-99CF-99AA-D80D71E1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98" y="1772043"/>
            <a:ext cx="5891662" cy="383299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8AB292-D099-0DAA-812F-00261D6ED5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45718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9CDD-D271-3941-9F6A-33617C9D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 (Deep Convolutional GAN)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A4B60-E272-8A42-8086-B321E1041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854D72D-607A-974F-8BE8-41E160C0F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5790"/>
            <a:ext cx="10515600" cy="4351338"/>
          </a:xfrm>
        </p:spPr>
        <p:txBody>
          <a:bodyPr/>
          <a:lstStyle/>
          <a:p>
            <a:r>
              <a:rPr kumimoji="1" lang="ko-KR" altLang="en-US" sz="2000" dirty="0"/>
              <a:t>기존 </a:t>
            </a:r>
            <a:r>
              <a:rPr kumimoji="1" lang="en-US" altLang="ko-KR" sz="2000" dirty="0"/>
              <a:t>GAN</a:t>
            </a:r>
            <a:r>
              <a:rPr kumimoji="1" lang="ko-KR" altLang="en-US" sz="2000" dirty="0"/>
              <a:t>은 단순한 </a:t>
            </a:r>
            <a:r>
              <a:rPr kumimoji="1" lang="en-US" altLang="ko-KR" sz="2000" dirty="0"/>
              <a:t>dataset (e.g. MNIST)</a:t>
            </a:r>
            <a:r>
              <a:rPr kumimoji="1" lang="ko-KR" altLang="en-US" sz="2000" dirty="0"/>
              <a:t>는 잘 생성하지만 조금만 복잡해져도 성능이 좋지 않음</a:t>
            </a:r>
            <a:endParaRPr kumimoji="1" lang="en-US" altLang="ko-KR" sz="2000" dirty="0"/>
          </a:p>
          <a:p>
            <a:r>
              <a:rPr kumimoji="1" lang="en-US" altLang="ko-KR" sz="2000" dirty="0"/>
              <a:t>DCGAN</a:t>
            </a:r>
            <a:r>
              <a:rPr kumimoji="1" lang="ko-KR" altLang="en-US" sz="2000" dirty="0"/>
              <a:t>은 </a:t>
            </a:r>
            <a:r>
              <a:rPr kumimoji="1" lang="en-US" altLang="ko-KR" sz="2000" dirty="0"/>
              <a:t>MLP</a:t>
            </a:r>
            <a:r>
              <a:rPr kumimoji="1" lang="ko-KR" altLang="en-US" sz="2000" dirty="0"/>
              <a:t>대신에 </a:t>
            </a:r>
            <a:r>
              <a:rPr kumimoji="1" lang="en-US" altLang="ko-KR" sz="2000" dirty="0"/>
              <a:t>CNN</a:t>
            </a:r>
            <a:r>
              <a:rPr kumimoji="1" lang="ko-KR" altLang="en-US" sz="2000" dirty="0"/>
              <a:t>을 적용한 모델</a:t>
            </a:r>
            <a:endParaRPr kumimoji="1" lang="en-US" altLang="ko-KR" sz="2000" dirty="0"/>
          </a:p>
          <a:p>
            <a:r>
              <a:rPr kumimoji="1" lang="en-US" altLang="ko-KR" sz="2000" dirty="0"/>
              <a:t>Details</a:t>
            </a:r>
          </a:p>
          <a:p>
            <a:pPr lvl="1"/>
            <a:endParaRPr kumimoji="1"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ACE8AA-C94C-7740-8846-F097D3FB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703146"/>
            <a:ext cx="8648700" cy="236473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600C6-0E2C-4C0F-D57C-BFBFFB506F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956713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9CDD-D271-3941-9F6A-33617C9D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 (Deep Convolutional GAN)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A4B60-E272-8A42-8086-B321E1041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Deep Convolutional Generative Adversarial Nets (DCGAN) 설명 및 소스 : 네이버 블로그">
            <a:extLst>
              <a:ext uri="{FF2B5EF4-FFF2-40B4-BE49-F238E27FC236}">
                <a16:creationId xmlns:a16="http://schemas.microsoft.com/office/drawing/2014/main" id="{9CC88864-C3C3-3646-9BA9-87B1790B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1530513"/>
            <a:ext cx="9031514" cy="209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C105A2-D27D-2B42-8670-08FD4799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171" y="3630340"/>
            <a:ext cx="5860143" cy="272981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743E2E-D4D5-0DFE-83E8-0137BB101A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48235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1D9E-3868-394E-9389-3789FD3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Generative models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299AB-1C4B-6944-A2E4-D5F044EC2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F5CFF0-804A-6E40-BA50-603C94BD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595902"/>
            <a:ext cx="7861300" cy="3492500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B04A76F3-933E-334F-A652-5AB5F06F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6693"/>
            <a:ext cx="10515600" cy="4351338"/>
          </a:xfrm>
        </p:spPr>
        <p:txBody>
          <a:bodyPr/>
          <a:lstStyle/>
          <a:p>
            <a:r>
              <a:rPr kumimoji="1" lang="ko-KR" altLang="en-US" sz="2000" dirty="0" err="1"/>
              <a:t>생성모델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(Generative model)</a:t>
            </a:r>
            <a:r>
              <a:rPr kumimoji="1" lang="ko-KR" altLang="en-US" sz="2000" dirty="0"/>
              <a:t>은 학습 데이터를 사용하여 학습 데이터의 분포를 따르는 유사한 데이터를 생성하는 모델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ore-KR" altLang="en-US" sz="2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5F3FD1-C66A-C3ED-8AD3-3A0BBDCCDD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129455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9CDD-D271-3941-9F6A-33617C9D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 (Deep Convolutional GAN)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A4B60-E272-8A42-8086-B321E1041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FB8806-FCFD-B445-8346-81B5D9D44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sz="2000" dirty="0"/>
              <a:t>Latent space(Noise) interpolation</a:t>
            </a:r>
          </a:p>
          <a:p>
            <a:pPr lvl="1"/>
            <a:r>
              <a:rPr lang="en-US" altLang="ko-Kore-KR" sz="1800" dirty="0"/>
              <a:t>Generator</a:t>
            </a:r>
            <a:r>
              <a:rPr lang="ko-KR" altLang="en-US" sz="1800" dirty="0"/>
              <a:t>가 단순히 학습 이미지를 외우거나 </a:t>
            </a:r>
            <a:r>
              <a:rPr lang="ko-KR" altLang="en-US" sz="1800" dirty="0" err="1"/>
              <a:t>베낀게</a:t>
            </a:r>
            <a:r>
              <a:rPr lang="ko-KR" altLang="en-US" sz="1800" dirty="0"/>
              <a:t> 아니어야 함</a:t>
            </a:r>
            <a:endParaRPr lang="en-US" altLang="ko-KR" sz="1800" dirty="0"/>
          </a:p>
          <a:p>
            <a:pPr lvl="1"/>
            <a:r>
              <a:rPr lang="en-US" altLang="ko-KR" sz="1800" dirty="0"/>
              <a:t>Walking in the latent space</a:t>
            </a:r>
          </a:p>
          <a:p>
            <a:pPr lvl="1"/>
            <a:endParaRPr lang="ko-Kore-KR" altLang="en-US" sz="1800" dirty="0"/>
          </a:p>
        </p:txBody>
      </p:sp>
      <p:pic>
        <p:nvPicPr>
          <p:cNvPr id="8194" name="Picture 2" descr="Jaejun Yoo&amp;#39;s Playground: 초짜 대학원생의 입장에서 이해하는 Deep Convolutional Generative  Adversarial Network (DCGAN) (2)">
            <a:extLst>
              <a:ext uri="{FF2B5EF4-FFF2-40B4-BE49-F238E27FC236}">
                <a16:creationId xmlns:a16="http://schemas.microsoft.com/office/drawing/2014/main" id="{4AC2E555-12DE-B049-8AD8-BECEED63F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81" y="3415465"/>
            <a:ext cx="4844038" cy="289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496689-2D7E-CC97-9880-69CE179058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18804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9CDD-D271-3941-9F6A-33617C9D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 (Deep Convolutional GAN)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A4B60-E272-8A42-8086-B321E1041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1875C7-8FC0-AE45-8944-1527A486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39" y="2721385"/>
            <a:ext cx="6588521" cy="3455578"/>
          </a:xfrm>
          <a:prstGeom prst="rect">
            <a:avLst/>
          </a:prstGeom>
        </p:spPr>
      </p:pic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3EFC788-1C37-E641-B88D-35D58B8BD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ore-KR" sz="2000" dirty="0"/>
              <a:t>Vector Arithmetic on face samples</a:t>
            </a:r>
            <a:endParaRPr lang="en-US" altLang="ko-KR" sz="1800" dirty="0"/>
          </a:p>
          <a:p>
            <a:pPr lvl="1"/>
            <a:endParaRPr lang="ko-Kore-KR" altLang="en-US" sz="1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D062F9-00D3-7DCA-3947-7BF3A6D391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511008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9CDD-D271-3941-9F6A-33617C9D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DCGAN (Deep Convolutional GAN)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A4B60-E272-8A42-8086-B321E1041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FB8806-FCFD-B445-8346-81B5D9D44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C8C7D4-F2D4-1E44-A2D4-9D6843C8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5" y="1974850"/>
            <a:ext cx="5783035" cy="2954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4F7A8F-1DFE-8346-9236-633FB5908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4850"/>
            <a:ext cx="5909138" cy="3037903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5682A2-2290-19F7-D0C2-D3EF2195BB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97708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B27A14-9083-81B7-953D-37270270B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2 : DCGAN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9ECBD-1D88-E425-CA18-75692A5B20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5BA462A-7A11-F100-1DBA-A45FBC414D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82017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C171A-2A31-C53F-7E09-202C91A50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34" y="184150"/>
            <a:ext cx="10515600" cy="1325563"/>
          </a:xfrm>
        </p:spPr>
        <p:txBody>
          <a:bodyPr/>
          <a:lstStyle/>
          <a:p>
            <a:r>
              <a:rPr lang="en-KR" dirty="0"/>
              <a:t>Details (Generator, Discriminator)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2F04A-0317-8400-CFF6-5AA3C9233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22ED4D-3254-0AD1-3A1C-1BC0CFB1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7" y="1225744"/>
            <a:ext cx="5332203" cy="43815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FD8485-1B81-FE7D-145D-14BD394F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36" y="1225744"/>
            <a:ext cx="5123664" cy="508371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6B2CF-EDB8-ACEA-8133-AC78781D4C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17564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C8454-19DF-3845-A45E-A1A9D97B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578E4-50D3-794E-B548-E4FAFECF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3186112"/>
          </a:xfrm>
        </p:spPr>
        <p:txBody>
          <a:bodyPr/>
          <a:lstStyle/>
          <a:p>
            <a:r>
              <a:rPr kumimoji="1" lang="en-US" altLang="ko-Kore-KR" sz="1600" dirty="0"/>
              <a:t>Basic GAN : </a:t>
            </a:r>
            <a:r>
              <a:rPr kumimoji="1" lang="ko-KR" altLang="en-US" sz="1600" dirty="0"/>
              <a:t>아무 </a:t>
            </a:r>
            <a:r>
              <a:rPr kumimoji="1" lang="en-US" altLang="ko-KR" sz="1600" dirty="0"/>
              <a:t>‘</a:t>
            </a:r>
            <a:r>
              <a:rPr kumimoji="1" lang="ko-KR" altLang="en-US" sz="1600" dirty="0"/>
              <a:t>그럴듯한</a:t>
            </a:r>
            <a:r>
              <a:rPr kumimoji="1" lang="en-US" altLang="ko-KR" sz="1600" dirty="0"/>
              <a:t>’ </a:t>
            </a:r>
            <a:r>
              <a:rPr kumimoji="1" lang="ko-KR" altLang="en-US" sz="1600" dirty="0"/>
              <a:t>이미지 생성</a:t>
            </a:r>
            <a:endParaRPr kumimoji="1" lang="en-US" altLang="ko-KR" sz="1600" dirty="0"/>
          </a:p>
          <a:p>
            <a:r>
              <a:rPr kumimoji="1" lang="en-US" altLang="ko-Kore-KR" sz="1600" dirty="0"/>
              <a:t>Conditional GAN : ‘</a:t>
            </a:r>
            <a:r>
              <a:rPr kumimoji="1" lang="ko-KR" altLang="en-US" sz="1600" dirty="0"/>
              <a:t>조건에 부합하는 그럴듯한</a:t>
            </a:r>
            <a:r>
              <a:rPr kumimoji="1" lang="en-US" altLang="ko-KR" sz="1600" dirty="0"/>
              <a:t>’ </a:t>
            </a:r>
            <a:r>
              <a:rPr kumimoji="1" lang="ko-KR" altLang="en-US" sz="1600" dirty="0"/>
              <a:t>이미지 생성</a:t>
            </a:r>
            <a:endParaRPr kumimoji="1" lang="en-US" altLang="ko-Kore-KR" sz="1600" dirty="0"/>
          </a:p>
          <a:p>
            <a:r>
              <a:rPr kumimoji="1" lang="en-US" altLang="ko-Kore-KR" sz="1600" dirty="0"/>
              <a:t>Conditional can be given as</a:t>
            </a:r>
          </a:p>
          <a:p>
            <a:pPr lvl="1"/>
            <a:r>
              <a:rPr kumimoji="1" lang="en-US" altLang="ko-Kore-KR" sz="1600" dirty="0"/>
              <a:t>Image -&gt; Image translation problem</a:t>
            </a:r>
          </a:p>
          <a:p>
            <a:pPr lvl="2"/>
            <a:r>
              <a:rPr kumimoji="1" lang="en-US" altLang="ko-Kore-KR" sz="1400" dirty="0"/>
              <a:t>Pix2Pix, </a:t>
            </a:r>
            <a:r>
              <a:rPr kumimoji="1" lang="en-US" altLang="ko-Kore-KR" sz="1400" dirty="0" err="1"/>
              <a:t>CycleGAN</a:t>
            </a:r>
            <a:r>
              <a:rPr kumimoji="1" lang="en-US" altLang="ko-Kore-KR" sz="1400" dirty="0"/>
              <a:t>, </a:t>
            </a:r>
            <a:r>
              <a:rPr kumimoji="1" lang="en-US" altLang="ko-Kore-KR" sz="1400" dirty="0" err="1"/>
              <a:t>StarGAN</a:t>
            </a:r>
            <a:r>
              <a:rPr kumimoji="1" lang="en-US" altLang="ko-Kore-KR" sz="1400" dirty="0"/>
              <a:t>, …</a:t>
            </a:r>
          </a:p>
          <a:p>
            <a:pPr lvl="1"/>
            <a:r>
              <a:rPr kumimoji="1" lang="en-US" altLang="ko-Kore-KR" sz="1600" dirty="0"/>
              <a:t>Class label</a:t>
            </a:r>
          </a:p>
          <a:p>
            <a:pPr lvl="2"/>
            <a:r>
              <a:rPr kumimoji="1" lang="en-US" altLang="ko-Kore-KR" sz="1400" dirty="0" err="1"/>
              <a:t>cGAN</a:t>
            </a:r>
            <a:r>
              <a:rPr kumimoji="1" lang="en-US" altLang="ko-Kore-KR" sz="1400" dirty="0"/>
              <a:t>, ACGAN, …</a:t>
            </a:r>
            <a:endParaRPr kumimoji="1" lang="ko-Kore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56C6-3B9C-D042-91FD-1408314DF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1A38E5-CCCD-0C8F-A619-D0573E22F8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15362" name="Picture 2" descr="https://velog.velcdn.com/images%2Fwilko97%2Fpost%2F022d3c52-04ad-4e01-8307-f7c206a8ba1f%2Fimage.png">
            <a:extLst>
              <a:ext uri="{FF2B5EF4-FFF2-40B4-BE49-F238E27FC236}">
                <a16:creationId xmlns:a16="http://schemas.microsoft.com/office/drawing/2014/main" id="{1AFA7462-F1DC-4CAE-89EF-DDA2B400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8" y="2018522"/>
            <a:ext cx="5127976" cy="37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74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C8454-19DF-3845-A45E-A1A9D97B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578E4-50D3-794E-B548-E4FAFECF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2000" dirty="0"/>
              <a:t>Condition given as a class label</a:t>
            </a:r>
          </a:p>
          <a:p>
            <a:pPr lvl="1"/>
            <a:r>
              <a:rPr kumimoji="1" lang="en-US" altLang="ko-Kore-KR" sz="1800" dirty="0" err="1"/>
              <a:t>cGAN</a:t>
            </a:r>
            <a:r>
              <a:rPr kumimoji="1" lang="en-US" altLang="ko-Kore-KR" sz="1800" dirty="0"/>
              <a:t> (2014)</a:t>
            </a:r>
          </a:p>
          <a:p>
            <a:pPr lvl="1"/>
            <a:r>
              <a:rPr kumimoji="1" lang="en-US" altLang="en-US" sz="1800" dirty="0"/>
              <a:t>Conditional Generative Adversarial Nets</a:t>
            </a:r>
            <a:endParaRPr kumimoji="1" lang="ko-Kore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56C6-3B9C-D042-91FD-1408314DF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EE4A57-2220-084C-A8AF-D46F45112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62" y="1690688"/>
            <a:ext cx="4870938" cy="2431622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16BD7-F2F5-D29A-11E4-54EA38179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651FD-EFCB-4481-B913-E11F294C03F0}"/>
              </a:ext>
            </a:extLst>
          </p:cNvPr>
          <p:cNvSpPr txBox="1"/>
          <p:nvPr/>
        </p:nvSpPr>
        <p:spPr>
          <a:xfrm>
            <a:off x="973015" y="3807813"/>
            <a:ext cx="10046677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Ex) MNIST dataset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숫자 </a:t>
            </a:r>
            <a:r>
              <a:rPr lang="en-US" altLang="ko-KR" sz="1600" dirty="0"/>
              <a:t>0</a:t>
            </a:r>
            <a:r>
              <a:rPr lang="ko-KR" altLang="en-US" sz="1600" dirty="0"/>
              <a:t>에 해당하는 </a:t>
            </a:r>
            <a:r>
              <a:rPr lang="en-US" altLang="ko-KR" sz="1600" dirty="0"/>
              <a:t>data </a:t>
            </a:r>
            <a:r>
              <a:rPr lang="ko-KR" altLang="en-US" sz="1600" dirty="0"/>
              <a:t>학습시킬 때</a:t>
            </a:r>
            <a:endParaRPr lang="en-US" altLang="ko-KR" sz="1600" dirty="0"/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Latent vector z </a:t>
            </a:r>
            <a:r>
              <a:rPr lang="ko-KR" altLang="en-US" sz="1600" dirty="0"/>
              <a:t>옆에 </a:t>
            </a:r>
            <a:r>
              <a:rPr lang="en-US" altLang="ko-KR" sz="1600" dirty="0"/>
              <a:t>condition </a:t>
            </a:r>
            <a:r>
              <a:rPr lang="ko-KR" altLang="en-US" sz="1600" dirty="0"/>
              <a:t>변수 </a:t>
            </a:r>
            <a:r>
              <a:rPr lang="en-US" altLang="ko-KR" sz="1600" dirty="0"/>
              <a:t>[1,0,0,0,0,0,0,0,0,0] </a:t>
            </a:r>
            <a:r>
              <a:rPr lang="ko-KR" altLang="en-US" sz="1600" dirty="0" err="1"/>
              <a:t>이어붙이기</a:t>
            </a:r>
            <a:endParaRPr lang="en-US" altLang="ko-KR" sz="1600" dirty="0"/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(</a:t>
            </a:r>
            <a:r>
              <a:rPr lang="en-US" altLang="ko-KR" sz="1600" dirty="0" err="1"/>
              <a:t>mnist</a:t>
            </a:r>
            <a:r>
              <a:rPr lang="ko-KR" altLang="en-US" sz="1600" dirty="0"/>
              <a:t>엔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숫자</a:t>
            </a:r>
            <a:r>
              <a:rPr lang="en-US" altLang="ko-KR" sz="1600" dirty="0"/>
              <a:t>(0~9)label</a:t>
            </a:r>
            <a:r>
              <a:rPr lang="ko-KR" altLang="en-US" sz="1600" dirty="0"/>
              <a:t>이 존재하고 </a:t>
            </a:r>
            <a:r>
              <a:rPr lang="en-US" altLang="ko-KR" sz="1600" dirty="0"/>
              <a:t>one-hot encoding vector</a:t>
            </a:r>
            <a:r>
              <a:rPr lang="ko-KR" altLang="en-US" sz="1600" dirty="0"/>
              <a:t>로 표현</a:t>
            </a:r>
            <a:r>
              <a:rPr lang="en-US" altLang="ko-KR" sz="1600" dirty="0"/>
              <a:t>)</a:t>
            </a: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학습 이후</a:t>
            </a:r>
            <a:r>
              <a:rPr lang="en-US" altLang="ko-KR" sz="1600" dirty="0"/>
              <a:t>, sampling </a:t>
            </a:r>
            <a:r>
              <a:rPr lang="ko-KR" altLang="en-US" sz="1600" dirty="0"/>
              <a:t>할 때 </a:t>
            </a:r>
            <a:r>
              <a:rPr lang="en-US" altLang="ko-KR" sz="1600" dirty="0"/>
              <a:t>G(z)</a:t>
            </a:r>
            <a:r>
              <a:rPr lang="ko-KR" altLang="en-US" sz="1600" dirty="0"/>
              <a:t>에서 </a:t>
            </a:r>
            <a:r>
              <a:rPr lang="en-US" altLang="ko-KR" sz="1600" dirty="0"/>
              <a:t>z </a:t>
            </a:r>
            <a:r>
              <a:rPr lang="ko-KR" altLang="en-US" sz="1600" dirty="0"/>
              <a:t>뒤에 자신이 원하는 </a:t>
            </a:r>
            <a:r>
              <a:rPr lang="en-US" altLang="ko-KR" sz="1600" dirty="0"/>
              <a:t>label</a:t>
            </a:r>
            <a:r>
              <a:rPr lang="ko-KR" altLang="en-US" sz="1600" dirty="0"/>
              <a:t>에 해당하는 </a:t>
            </a:r>
            <a:r>
              <a:rPr lang="en-US" altLang="ko-KR" sz="1600" dirty="0"/>
              <a:t>condition </a:t>
            </a:r>
            <a:r>
              <a:rPr lang="ko-KR" altLang="en-US" sz="1600" dirty="0"/>
              <a:t>변수를 </a:t>
            </a:r>
            <a:r>
              <a:rPr lang="ko-KR" altLang="en-US" sz="1600" dirty="0" err="1"/>
              <a:t>이어붙이면</a:t>
            </a:r>
            <a:r>
              <a:rPr lang="en-US" altLang="ko-KR" sz="1600" dirty="0"/>
              <a:t>, </a:t>
            </a:r>
            <a:r>
              <a:rPr lang="ko-KR" altLang="en-US" sz="1600" dirty="0"/>
              <a:t>자신이 원하는 </a:t>
            </a:r>
            <a:r>
              <a:rPr lang="en-US" altLang="ko-KR" sz="1600" dirty="0"/>
              <a:t>label</a:t>
            </a:r>
            <a:r>
              <a:rPr lang="ko-KR" altLang="en-US" sz="1600" dirty="0"/>
              <a:t>에 해당하는 </a:t>
            </a:r>
            <a:r>
              <a:rPr lang="en-US" altLang="ko-KR" sz="1600" dirty="0"/>
              <a:t>sample </a:t>
            </a:r>
            <a:r>
              <a:rPr lang="ko-KR" altLang="en-US" sz="1600" dirty="0"/>
              <a:t>얻을 수 있음 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917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C8454-19DF-3845-A45E-A1A9D97B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GAN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56C6-3B9C-D042-91FD-1408314DF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A04099-3010-7B4D-AA93-DDF9755E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8" y="1811172"/>
            <a:ext cx="7542235" cy="2276712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16BD7-F2F5-D29A-11E4-54EA38179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AF7BAA-447A-4F11-96CB-B22020A28E3F}"/>
              </a:ext>
            </a:extLst>
          </p:cNvPr>
          <p:cNvSpPr/>
          <p:nvPr/>
        </p:nvSpPr>
        <p:spPr>
          <a:xfrm>
            <a:off x="4321660" y="3543318"/>
            <a:ext cx="1021976" cy="399569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3BAAD4-7056-453A-A3BC-FE02F2065538}"/>
              </a:ext>
            </a:extLst>
          </p:cNvPr>
          <p:cNvSpPr/>
          <p:nvPr/>
        </p:nvSpPr>
        <p:spPr>
          <a:xfrm>
            <a:off x="7055968" y="3521806"/>
            <a:ext cx="1021976" cy="399569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E4C703-9410-4488-B1BA-C14626C5117D}"/>
              </a:ext>
            </a:extLst>
          </p:cNvPr>
          <p:cNvSpPr/>
          <p:nvPr/>
        </p:nvSpPr>
        <p:spPr>
          <a:xfrm>
            <a:off x="4562425" y="2277677"/>
            <a:ext cx="919524" cy="33587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48DBFF-6FBD-4D7E-9610-708CBF0926F3}"/>
              </a:ext>
            </a:extLst>
          </p:cNvPr>
          <p:cNvSpPr/>
          <p:nvPr/>
        </p:nvSpPr>
        <p:spPr>
          <a:xfrm>
            <a:off x="7194208" y="2266920"/>
            <a:ext cx="883736" cy="34663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7EFC54-9EFF-4247-8C3E-921FE815ACAF}"/>
              </a:ext>
            </a:extLst>
          </p:cNvPr>
          <p:cNvSpPr/>
          <p:nvPr/>
        </p:nvSpPr>
        <p:spPr>
          <a:xfrm>
            <a:off x="5008636" y="2975829"/>
            <a:ext cx="3463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GAN </a:t>
            </a:r>
            <a:r>
              <a:rPr lang="ko-KR" altLang="en-US" b="1" dirty="0"/>
              <a:t>함수에 </a:t>
            </a:r>
            <a:r>
              <a:rPr lang="en-US" altLang="ko-KR" b="1" dirty="0"/>
              <a:t>y</a:t>
            </a:r>
            <a:r>
              <a:rPr lang="ko-KR" altLang="en-US" b="1" dirty="0"/>
              <a:t>를 조건부 확률로 추가</a:t>
            </a:r>
          </a:p>
        </p:txBody>
      </p:sp>
      <p:pic>
        <p:nvPicPr>
          <p:cNvPr id="17410" name="Picture 2" descr="https://blog.kakaocdn.net/dn/cadDZA/btrwn4pZg82/eqC7yxpPwIpVR3AuwKL8ik/img.png">
            <a:extLst>
              <a:ext uri="{FF2B5EF4-FFF2-40B4-BE49-F238E27FC236}">
                <a16:creationId xmlns:a16="http://schemas.microsoft.com/office/drawing/2014/main" id="{39313DA4-DD6A-4EAB-BDFE-494A3112E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88" y="124195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F3292E-90A2-4144-9B56-E67C6F3DF658}"/>
                  </a:ext>
                </a:extLst>
              </p:cNvPr>
              <p:cNvSpPr txBox="1"/>
              <p:nvPr/>
            </p:nvSpPr>
            <p:spPr>
              <a:xfrm>
                <a:off x="531313" y="4434276"/>
                <a:ext cx="10644554" cy="1219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dirty="0"/>
                  <a:t>Discriminator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loss function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ko-KR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800" dirty="0"/>
                  <a:t>Generator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loss function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F3292E-90A2-4144-9B56-E67C6F3DF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13" y="4434276"/>
                <a:ext cx="10644554" cy="1219245"/>
              </a:xfrm>
              <a:prstGeom prst="rect">
                <a:avLst/>
              </a:prstGeom>
              <a:blipFill>
                <a:blip r:embed="rId5"/>
                <a:stretch>
                  <a:fillRect l="-344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71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C8454-19DF-3845-A45E-A1A9D97B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Conditional 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578E4-50D3-794E-B548-E4FAFECF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503"/>
            <a:ext cx="10515600" cy="4351338"/>
          </a:xfrm>
        </p:spPr>
        <p:txBody>
          <a:bodyPr/>
          <a:lstStyle/>
          <a:p>
            <a:r>
              <a:rPr kumimoji="1" lang="en-US" altLang="ko-Kore-KR" sz="2000" dirty="0"/>
              <a:t>Condition given as a class label</a:t>
            </a:r>
          </a:p>
          <a:p>
            <a:pPr lvl="1"/>
            <a:r>
              <a:rPr kumimoji="1" lang="en-US" altLang="ko-Kore-KR" sz="1800" dirty="0"/>
              <a:t>ACGAN (2017)</a:t>
            </a:r>
          </a:p>
          <a:p>
            <a:pPr lvl="1"/>
            <a:r>
              <a:rPr kumimoji="1" lang="en-US" altLang="ko-Kore-KR" sz="1800" dirty="0"/>
              <a:t>Conditional Image Synthesis with Auxiliary Classifier GANs</a:t>
            </a:r>
          </a:p>
          <a:p>
            <a:pPr lvl="1"/>
            <a:endParaRPr kumimoji="1" lang="ko-Kore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56C6-3B9C-D042-91FD-1408314DF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 descr="GAN, conditional GAN (CGAN) and auxiliary classifier GAN (ACGAN)... |  Download Scientific Diagram">
            <a:extLst>
              <a:ext uri="{FF2B5EF4-FFF2-40B4-BE49-F238E27FC236}">
                <a16:creationId xmlns:a16="http://schemas.microsoft.com/office/drawing/2014/main" id="{C98B2EC4-FCA5-BE40-9E92-E935CE2A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34" y="3656987"/>
            <a:ext cx="8428331" cy="28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93EC71-24F8-2D6A-6AC2-32FDAA677F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32C3BA-198F-4C55-B092-585BAB6FE591}"/>
              </a:ext>
            </a:extLst>
          </p:cNvPr>
          <p:cNvSpPr/>
          <p:nvPr/>
        </p:nvSpPr>
        <p:spPr>
          <a:xfrm>
            <a:off x="8799875" y="3903785"/>
            <a:ext cx="895110" cy="297293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2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870C7-E656-AF42-87A5-CE69820F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200" dirty="0"/>
              <a:t>ACGAN (Auxiliary Classifier GAN)</a:t>
            </a:r>
            <a:endParaRPr kumimoji="1" lang="ko-Kore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B2C86C-095E-0046-AE12-13F279BCE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122" name="Picture 2" descr="GAN의 개선 모델들(catGAN, Semi-supervised GAN, LSGAN, WGAN, WGAN_GP, DRAGAN,  EBGAN, BEGAN, ACGAN, infoGAN), GAN의 개선 모델 설명">
            <a:extLst>
              <a:ext uri="{FF2B5EF4-FFF2-40B4-BE49-F238E27FC236}">
                <a16:creationId xmlns:a16="http://schemas.microsoft.com/office/drawing/2014/main" id="{DCA6350D-0598-C84C-9A84-1554451B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38" y="1690688"/>
            <a:ext cx="4405460" cy="442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5BC23D-852B-7D4C-88A4-6408BC7FCB54}"/>
              </a:ext>
            </a:extLst>
          </p:cNvPr>
          <p:cNvSpPr/>
          <p:nvPr/>
        </p:nvSpPr>
        <p:spPr>
          <a:xfrm>
            <a:off x="4543720" y="1951348"/>
            <a:ext cx="1234911" cy="933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146613-9F0D-144B-9CA7-E1739DCBAB53}"/>
              </a:ext>
            </a:extLst>
          </p:cNvPr>
          <p:cNvSpPr/>
          <p:nvPr/>
        </p:nvSpPr>
        <p:spPr>
          <a:xfrm>
            <a:off x="5949885" y="1830370"/>
            <a:ext cx="1459583" cy="1054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FB153-EFB7-9A40-AA24-5850E9A72BCB}"/>
              </a:ext>
            </a:extLst>
          </p:cNvPr>
          <p:cNvSpPr txBox="1"/>
          <p:nvPr/>
        </p:nvSpPr>
        <p:spPr>
          <a:xfrm>
            <a:off x="4281767" y="1420271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Binary Cross-entropy loss</a:t>
            </a:r>
          </a:p>
          <a:p>
            <a:r>
              <a:rPr kumimoji="1" lang="en-US" altLang="ko-Kore-KR" dirty="0"/>
              <a:t>Sigmoid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B055B-BD7D-2642-A87A-2302E7273FAA}"/>
              </a:ext>
            </a:extLst>
          </p:cNvPr>
          <p:cNvSpPr txBox="1"/>
          <p:nvPr/>
        </p:nvSpPr>
        <p:spPr>
          <a:xfrm>
            <a:off x="7471334" y="1875884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Categorical Cross-entropy loss</a:t>
            </a:r>
          </a:p>
          <a:p>
            <a:r>
              <a:rPr kumimoji="1" lang="en-US" altLang="ko-Kore-KR" dirty="0" err="1"/>
              <a:t>Softmax</a:t>
            </a:r>
            <a:endParaRPr kumimoji="1" lang="ko-Kore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B8590-8C3F-74D4-D51D-FA9B2B371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85530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1D9E-3868-394E-9389-3789FD3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sz="3600" dirty="0"/>
              <a:t>Generative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and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Discriminative models</a:t>
            </a:r>
            <a:endParaRPr kumimoji="1" lang="ko-Kore-KR" altLang="en-US" sz="3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299AB-1C4B-6944-A2E4-D5F044EC2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B04A76F3-933E-334F-A652-5AB5F06F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6693"/>
            <a:ext cx="10515600" cy="4351338"/>
          </a:xfrm>
        </p:spPr>
        <p:txBody>
          <a:bodyPr/>
          <a:lstStyle/>
          <a:p>
            <a:r>
              <a:rPr kumimoji="1" lang="en-US" altLang="en-US" sz="2000" dirty="0"/>
              <a:t>Generative models</a:t>
            </a:r>
          </a:p>
          <a:p>
            <a:pPr lvl="1"/>
            <a:r>
              <a:rPr kumimoji="1" lang="en-US" altLang="en-US" sz="1600" dirty="0"/>
              <a:t>How data is generated using probabilistic models</a:t>
            </a:r>
          </a:p>
          <a:p>
            <a:r>
              <a:rPr kumimoji="1" lang="en-US" altLang="en-US" sz="2000" dirty="0"/>
              <a:t>Discriminative models </a:t>
            </a:r>
          </a:p>
          <a:p>
            <a:pPr lvl="1"/>
            <a:r>
              <a:rPr kumimoji="1" lang="en-US" altLang="en-US" sz="1600" dirty="0"/>
              <a:t>Does not care how the data is generated. Just care about p(</a:t>
            </a:r>
            <a:r>
              <a:rPr kumimoji="1" lang="en-US" altLang="en-US" sz="1600" dirty="0" err="1"/>
              <a:t>y|x</a:t>
            </a:r>
            <a:r>
              <a:rPr kumimoji="1" lang="en-US" altLang="en-US" sz="1600" dirty="0"/>
              <a:t>)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5F3FD1-C66A-C3ED-8AD3-3A0BBDCCDD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12290" name="Picture 2" descr="https://miro.medium.com/v2/resize:fit:924/1*_ajkhD8gbCBwVFOjNfEAzw.png">
            <a:extLst>
              <a:ext uri="{FF2B5EF4-FFF2-40B4-BE49-F238E27FC236}">
                <a16:creationId xmlns:a16="http://schemas.microsoft.com/office/drawing/2014/main" id="{A5C4A3F2-A90F-4C1B-AF14-F33C5BEA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31" y="3502330"/>
            <a:ext cx="7827938" cy="299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49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456C6-3B9C-D042-91FD-1408314DF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BE83A8-E16B-BB44-905A-6A608DE0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54" y="1761779"/>
            <a:ext cx="4683870" cy="789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8CDBC1-9E77-B944-8329-BE942EED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442" y="1554737"/>
            <a:ext cx="4183744" cy="1573702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F34EF6-1FB6-EC6E-B5BE-5BDE171495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2AC73B2-6D4C-4E56-9094-4CD4A36A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sz="3200" dirty="0"/>
              <a:t>ACGAN (Auxiliary Classifier GAN)</a:t>
            </a:r>
            <a:endParaRPr kumimoji="1" lang="ko-Kore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BD22B030-8151-41C8-8818-2F67C370CA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13502"/>
                <a:ext cx="10515600" cy="3426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3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3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3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3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defRPr>
                </a:lvl9pPr>
              </a:lstStyle>
              <a:p>
                <a:pPr lvl="1"/>
                <a:r>
                  <a:rPr kumimoji="1" lang="en-US" altLang="ko-Kore-KR" sz="1800" dirty="0"/>
                  <a:t>Discriminator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ko-Kore-KR" sz="1400" dirty="0"/>
              </a:p>
              <a:p>
                <a:pPr lvl="1"/>
                <a:r>
                  <a:rPr kumimoji="1" lang="en-US" altLang="ko-Kore-KR" sz="1800" dirty="0"/>
                  <a:t>Generator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kumimoji="1" lang="en-US" altLang="ko-Kore-KR" sz="1400" dirty="0"/>
              </a:p>
              <a:p>
                <a:pPr lvl="1"/>
                <a:endParaRPr kumimoji="1" lang="ko-Kore-KR" altLang="en-US" sz="1800" dirty="0"/>
              </a:p>
            </p:txBody>
          </p:sp>
        </mc:Choice>
        <mc:Fallback xmlns="">
          <p:sp>
            <p:nvSpPr>
              <p:cNvPr id="13" name="텍스트 개체 틀 2">
                <a:extLst>
                  <a:ext uri="{FF2B5EF4-FFF2-40B4-BE49-F238E27FC236}">
                    <a16:creationId xmlns:a16="http://schemas.microsoft.com/office/drawing/2014/main" id="{BD22B030-8151-41C8-8818-2F67C370C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13502"/>
                <a:ext cx="10515600" cy="3426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6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B76CB-A7E3-1B4D-977A-F6F0DDF0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어려운 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7C864B-736A-DD4B-838A-401C1B317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AutoNum type="arabicPeriod"/>
            </a:pPr>
            <a:r>
              <a:rPr kumimoji="1" lang="en-US" altLang="ko-KR" dirty="0"/>
              <a:t>Unstable Training (Convergence, Mode Collapse)</a:t>
            </a:r>
          </a:p>
          <a:p>
            <a:pPr marL="628650" indent="-514350">
              <a:buAutoNum type="arabicPeriod"/>
            </a:pPr>
            <a:r>
              <a:rPr kumimoji="1" lang="ko-KR" altLang="en-US" dirty="0"/>
              <a:t>생성 모델 평가 지표 </a:t>
            </a:r>
            <a:r>
              <a:rPr kumimoji="1" lang="en-US" altLang="ko-KR" dirty="0"/>
              <a:t>(ex. FID, IS, etc.)</a:t>
            </a:r>
          </a:p>
          <a:p>
            <a:pPr marL="628650" indent="-514350">
              <a:buAutoNum type="arabicPeriod"/>
            </a:pPr>
            <a:r>
              <a:rPr kumimoji="1" lang="ko-KR" altLang="en-US" dirty="0"/>
              <a:t>학습 데이터의 분포를 따라가기 때문에 어떤 데이터가 생성될지 예측하기 어려움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cGAN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BB1B2-EBD1-7A4F-817D-822893B3B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C98E5-A4D4-6673-D748-16A767AFD6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030047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4E02-9D1F-F244-A508-175BCA67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Evaluation of GAN models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DFD86-354D-7B49-95D3-A1EDDB9CF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Hard to evaluate how well the images are generated</a:t>
            </a:r>
          </a:p>
          <a:p>
            <a:pPr lvl="1"/>
            <a:r>
              <a:rPr kumimoji="1" lang="en-US" altLang="ko-Kore-KR" dirty="0"/>
              <a:t>There is no GT for image generation</a:t>
            </a:r>
          </a:p>
          <a:p>
            <a:pPr lvl="1"/>
            <a:r>
              <a:rPr kumimoji="1" lang="en-US" altLang="ko-Kore-KR" dirty="0"/>
              <a:t>Solution: Compare the distribution of real and generated images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FD656-18AE-D141-A526-C26B520CD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B1F5E-03C7-DFC4-5D3B-19B95B25B7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49857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E4E02-9D1F-F244-A508-175BCA67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Evaluation of GAN models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BDFD86-354D-7B49-95D3-A1EDDB9C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7910"/>
            <a:ext cx="10515600" cy="4351338"/>
          </a:xfrm>
        </p:spPr>
        <p:txBody>
          <a:bodyPr/>
          <a:lstStyle/>
          <a:p>
            <a:r>
              <a:rPr kumimoji="1" lang="en-US" altLang="ko-Kore-KR" sz="2000" dirty="0"/>
              <a:t>FID (</a:t>
            </a:r>
            <a:r>
              <a:rPr kumimoji="1" lang="en-US" altLang="ko-Kore-KR" sz="2000" dirty="0" err="1"/>
              <a:t>Frechet</a:t>
            </a:r>
            <a:r>
              <a:rPr kumimoji="1" lang="en-US" altLang="ko-Kore-KR" sz="2000" dirty="0"/>
              <a:t> Inception Distance)</a:t>
            </a:r>
          </a:p>
          <a:p>
            <a:pPr lvl="1"/>
            <a:r>
              <a:rPr kumimoji="1" lang="en-US" altLang="ko-Kore-KR" sz="1800" dirty="0"/>
              <a:t>Real data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fake data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feature vector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distribution</a:t>
            </a:r>
            <a:r>
              <a:rPr kumimoji="1" lang="ko-KR" altLang="en-US" sz="1800" dirty="0"/>
              <a:t>이 통계적 측면에서 얼마나 유사한지 </a:t>
            </a:r>
            <a:r>
              <a:rPr kumimoji="1" lang="en-US" altLang="ko-KR" sz="1800" dirty="0"/>
              <a:t>distance </a:t>
            </a:r>
            <a:r>
              <a:rPr kumimoji="1" lang="ko-KR" altLang="en-US" sz="1800" dirty="0"/>
              <a:t>측정</a:t>
            </a:r>
            <a:endParaRPr kumimoji="1" lang="en-US" altLang="ko-Kore-KR" sz="1800" dirty="0"/>
          </a:p>
          <a:p>
            <a:pPr lvl="1"/>
            <a:r>
              <a:rPr kumimoji="1" lang="en-US" altLang="ko-Kore-KR" sz="1800" dirty="0"/>
              <a:t>Use pretrained Inception-V3 model, assuming it can extract essential image features well enough. </a:t>
            </a:r>
            <a:endParaRPr kumimoji="1" lang="ko-Kore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FD656-18AE-D141-A526-C26B520CD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F4230-8367-404A-98B2-E37C2046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44" y="3488550"/>
            <a:ext cx="6763311" cy="2924053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F206A-826A-4533-A012-7DEB5C50AF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27077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21DFC-4CE2-3747-8A7C-771C7B1FCD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Extension of GANs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58EFC-7FB3-D047-86D0-2678397569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en-US" dirty="0"/>
              <a:t>Maybe at last class</a:t>
            </a:r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D71125-1570-7240-9CF4-68BF4E393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403E6-C146-75B0-839A-FF8BD7ED3A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360414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CycleGAN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28437-8BAF-954F-AAC7-BDAAF4D85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1711"/>
            <a:ext cx="10515600" cy="4351338"/>
          </a:xfrm>
        </p:spPr>
        <p:txBody>
          <a:bodyPr/>
          <a:lstStyle/>
          <a:p>
            <a:r>
              <a:rPr kumimoji="1" lang="en-US" altLang="ko-Kore-KR" sz="1600" dirty="0"/>
              <a:t>Target Image-to-image translation</a:t>
            </a:r>
          </a:p>
          <a:p>
            <a:r>
              <a:rPr kumimoji="1" lang="en-US" altLang="ko-Kore-KR" sz="1600" dirty="0"/>
              <a:t>Paired data </a:t>
            </a:r>
            <a:r>
              <a:rPr kumimoji="1" lang="ko-KR" altLang="en-US" sz="1600" dirty="0"/>
              <a:t>없이 </a:t>
            </a:r>
            <a:r>
              <a:rPr kumimoji="1" lang="en-US" altLang="ko-KR" sz="1600" dirty="0"/>
              <a:t>X domain</a:t>
            </a:r>
            <a:r>
              <a:rPr kumimoji="1" lang="ko-KR" altLang="en-US" sz="1600" dirty="0"/>
              <a:t>에서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얻은 </a:t>
            </a:r>
            <a:r>
              <a:rPr kumimoji="1" lang="en-US" altLang="ko-KR" sz="1600" dirty="0"/>
              <a:t>image</a:t>
            </a:r>
            <a:r>
              <a:rPr kumimoji="1" lang="ko-KR" altLang="en-US" sz="1600" dirty="0"/>
              <a:t>를 </a:t>
            </a:r>
            <a:r>
              <a:rPr kumimoji="1" lang="en-US" altLang="ko-KR" sz="1600" dirty="0"/>
              <a:t>Y domain</a:t>
            </a:r>
            <a:r>
              <a:rPr kumimoji="1" lang="ko-KR" altLang="en-US" sz="1600" dirty="0"/>
              <a:t>으로 바꾸기</a:t>
            </a:r>
            <a:endParaRPr kumimoji="1" lang="en-US" altLang="ko-Kore-KR" sz="1600" dirty="0"/>
          </a:p>
          <a:p>
            <a:r>
              <a:rPr kumimoji="1" lang="en-US" altLang="ko-Kore-KR" sz="1600" dirty="0"/>
              <a:t>E.g. style transfer, object transfiguration, season transfer, photo enhancement</a:t>
            </a:r>
          </a:p>
          <a:p>
            <a:r>
              <a:rPr kumimoji="1" lang="en-US" altLang="ko-Kore-KR" sz="1600" dirty="0"/>
              <a:t>Objectives</a:t>
            </a:r>
            <a:endParaRPr kumimoji="1" lang="en-US" altLang="ko-Kore-KR" sz="1200" dirty="0"/>
          </a:p>
          <a:p>
            <a:pPr lvl="1">
              <a:buFont typeface="+mj-lt"/>
              <a:buAutoNum type="arabicPeriod"/>
            </a:pPr>
            <a:r>
              <a:rPr kumimoji="1" lang="en-US" altLang="ko-Kore-KR" sz="1400" dirty="0"/>
              <a:t>Ensure the translated image looks like a horse (GAN objective) (adversarial losses)</a:t>
            </a:r>
          </a:p>
          <a:p>
            <a:pPr lvl="1">
              <a:buFont typeface="+mj-lt"/>
              <a:buAutoNum type="arabicPeriod"/>
            </a:pPr>
            <a:r>
              <a:rPr kumimoji="1" lang="en-US" altLang="ko-Kore-KR" sz="1400" dirty="0"/>
              <a:t>Ensure the translated image still looks mostly like the original (cycle consistency losses)</a:t>
            </a:r>
          </a:p>
          <a:p>
            <a:endParaRPr kumimoji="1" lang="ko-Kore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57D15-7B55-C881-A71D-C8B378B5CB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7" name="Picture 2" descr="CycleGAN: Learning to Translate Images (Without Paired Training Data) | by  Sarah Wolf | Towards Data Science">
            <a:extLst>
              <a:ext uri="{FF2B5EF4-FFF2-40B4-BE49-F238E27FC236}">
                <a16:creationId xmlns:a16="http://schemas.microsoft.com/office/drawing/2014/main" id="{816F770C-48C6-4F29-A487-1E31485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51" y="4300789"/>
            <a:ext cx="5259326" cy="20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741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CycleGAN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4128437-8BAF-954F-AAC7-BDAAF4D85D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531711"/>
                <a:ext cx="10515600" cy="4351338"/>
              </a:xfrm>
            </p:spPr>
            <p:txBody>
              <a:bodyPr/>
              <a:lstStyle/>
              <a:p>
                <a:r>
                  <a:rPr kumimoji="1" lang="en-US" altLang="ko-Kore-KR" sz="2000" dirty="0"/>
                  <a:t>Generative model: G, F</a:t>
                </a:r>
              </a:p>
              <a:p>
                <a:r>
                  <a:rPr kumimoji="1" lang="en-US" altLang="ko-Kore-KR" sz="2000" dirty="0"/>
                  <a:t>Discriminator: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kumimoji="1" lang="en-US" altLang="ko-Kore-KR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kumimoji="1" lang="en-US" altLang="ko-Kore-KR" sz="2000" dirty="0"/>
              </a:p>
              <a:p>
                <a:r>
                  <a:rPr kumimoji="1" lang="en-US" altLang="ko-Kore-KR" sz="2000" dirty="0"/>
                  <a:t>Cycle Consistency Loss</a:t>
                </a:r>
                <a:endParaRPr kumimoji="1" lang="ko-Kore-KR" altLang="en-US" sz="2000" dirty="0"/>
              </a:p>
              <a:p>
                <a:endParaRPr kumimoji="1" lang="en-US" altLang="ko-Kore-KR" sz="2000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4128437-8BAF-954F-AAC7-BDAAF4D85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531711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71296-44B8-6644-952C-069E9C52B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160" y="1690688"/>
            <a:ext cx="2319217" cy="1537076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ECA0A-DF57-7353-E265-33EDD22AFB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2CCD8-44B4-40A5-AAD7-952D0E80A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28" y="3707380"/>
            <a:ext cx="6169849" cy="2391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886D6-FBCD-4DC2-8664-BD59C8DAC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566" y="3860900"/>
            <a:ext cx="4480273" cy="874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513A8E-1919-4AC0-BCBB-D7039EFD1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371" y="2437371"/>
            <a:ext cx="4250664" cy="12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2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1BBEA-0130-A042-BF01-14895713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CycleGAN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E9626-2FDD-3840-B1F3-113237B62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53509-C7F8-8847-BEE0-1D11FACD28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2FD0E-994E-DA47-A551-2ACD909A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247" y="1713706"/>
            <a:ext cx="4212186" cy="4575175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8E5D88-7B4A-E447-71AD-059849B871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3294348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StyleGAN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28437-8BAF-954F-AAC7-BDAAF4D85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9"/>
            <a:ext cx="10515600" cy="4252912"/>
          </a:xfrm>
        </p:spPr>
        <p:txBody>
          <a:bodyPr/>
          <a:lstStyle/>
          <a:p>
            <a:r>
              <a:rPr kumimoji="1" lang="ko-KR" altLang="en-US" sz="2000" dirty="0"/>
              <a:t>매우 높은 품질의 이미지 생성 가능 </a:t>
            </a:r>
            <a:endParaRPr kumimoji="1" lang="en-US" altLang="ko-KR" sz="2000" dirty="0"/>
          </a:p>
          <a:p>
            <a:r>
              <a:rPr kumimoji="1" lang="en-US" altLang="ko-Kore-KR" sz="2000" dirty="0"/>
              <a:t>Latent space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vector</a:t>
            </a:r>
            <a:r>
              <a:rPr kumimoji="1" lang="ko-KR" altLang="en-US" sz="2000" dirty="0"/>
              <a:t>를 다양한 </a:t>
            </a:r>
            <a:r>
              <a:rPr kumimoji="1" lang="en-US" altLang="ko-KR" sz="2000" dirty="0"/>
              <a:t>layer</a:t>
            </a:r>
            <a:r>
              <a:rPr kumimoji="1" lang="ko-KR" altLang="en-US" sz="2000" dirty="0"/>
              <a:t>에 적용해 이미지의 스타일 조작 가능</a:t>
            </a:r>
            <a:endParaRPr kumimoji="1" lang="en-US" altLang="ko-KR" sz="2000" dirty="0"/>
          </a:p>
          <a:p>
            <a:pPr lvl="1"/>
            <a:r>
              <a:rPr kumimoji="1" lang="ko-KR" altLang="en-US" sz="1600" dirty="0"/>
              <a:t>생성된 이미지의 전반적인 구조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얼굴 형태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와 세부 요소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피부 질감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머리카락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등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을 독립적으로 조정 가능 </a:t>
            </a:r>
            <a:endParaRPr kumimoji="1" lang="en-US" altLang="ko-Kore-KR" sz="1600" dirty="0"/>
          </a:p>
          <a:p>
            <a:r>
              <a:rPr kumimoji="1" lang="en-US" altLang="ko-Kore-KR" sz="2000" dirty="0"/>
              <a:t>Progressive growing </a:t>
            </a:r>
          </a:p>
          <a:p>
            <a:pPr lvl="1"/>
            <a:r>
              <a:rPr kumimoji="1" lang="ko-KR" altLang="en-US" sz="1600" dirty="0"/>
              <a:t>훈련 초기에 낮은 해상도로 시작해 점점 해상도를 높이는 방식으로 훈련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안정적으로 이미지 생성 가능</a:t>
            </a:r>
            <a:endParaRPr kumimoji="1" lang="en-US" altLang="ko-Kore-KR" sz="1600" dirty="0"/>
          </a:p>
          <a:p>
            <a:r>
              <a:rPr kumimoji="1" lang="ko-KR" altLang="en-US" sz="2000" dirty="0"/>
              <a:t>이미지 특정 </a:t>
            </a:r>
            <a:r>
              <a:rPr kumimoji="1" lang="en-US" altLang="ko-KR" sz="2000" dirty="0"/>
              <a:t>feature </a:t>
            </a:r>
            <a:r>
              <a:rPr kumimoji="1" lang="ko-KR" altLang="en-US" sz="2000" dirty="0"/>
              <a:t>를 조정할 수 있는 </a:t>
            </a:r>
            <a:r>
              <a:rPr kumimoji="1" lang="en-US" altLang="ko-KR" sz="2000" dirty="0"/>
              <a:t>intermediate latent space </a:t>
            </a:r>
            <a:r>
              <a:rPr kumimoji="1" lang="ko-KR" altLang="en-US" sz="2000" dirty="0"/>
              <a:t>사용</a:t>
            </a:r>
            <a:endParaRPr kumimoji="1" lang="en-US" altLang="ko-Kore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05409-4365-0EAE-E4C2-38001C7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462844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StyleGAN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28437-8BAF-954F-AAC7-BDAAF4D85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954486" cy="4351338"/>
          </a:xfrm>
        </p:spPr>
        <p:txBody>
          <a:bodyPr/>
          <a:lstStyle/>
          <a:p>
            <a:r>
              <a:rPr kumimoji="1" lang="en-US" altLang="ko-Kore-KR" sz="2200" dirty="0"/>
              <a:t>Key changes</a:t>
            </a:r>
          </a:p>
          <a:p>
            <a:pPr marL="571500" indent="-457200">
              <a:buFont typeface="+mj-lt"/>
              <a:buAutoNum type="arabicPeriod"/>
            </a:pPr>
            <a:r>
              <a:rPr kumimoji="1" lang="en-US" altLang="ko-Kore-KR" sz="2200" dirty="0"/>
              <a:t>Introduce mapping network</a:t>
            </a:r>
          </a:p>
          <a:p>
            <a:pPr marL="571500" indent="-457200">
              <a:buFont typeface="+mj-lt"/>
              <a:buAutoNum type="arabicPeriod"/>
            </a:pPr>
            <a:r>
              <a:rPr kumimoji="1" lang="en-US" altLang="ko-Kore-KR" sz="2200" dirty="0"/>
              <a:t>Introduce Affine Transformation (A) and Adaptive Normalization (</a:t>
            </a:r>
            <a:r>
              <a:rPr kumimoji="1" lang="en-US" altLang="ko-Kore-KR" sz="2200" dirty="0" err="1"/>
              <a:t>AdaIN</a:t>
            </a:r>
            <a:r>
              <a:rPr kumimoji="1" lang="en-US" altLang="ko-Kore-KR" sz="2200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kumimoji="1" lang="en-US" altLang="ko-Kore-KR" sz="2200" dirty="0"/>
              <a:t> Add noise throughout the network not just at the beginning.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4098" name="Picture 2" descr="StyleGAN: A Style-Based Generator Architecture for GANs – Lunit Tech Blog">
            <a:extLst>
              <a:ext uri="{FF2B5EF4-FFF2-40B4-BE49-F238E27FC236}">
                <a16:creationId xmlns:a16="http://schemas.microsoft.com/office/drawing/2014/main" id="{FDEF9E7C-5B77-9248-B10F-480769E8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41" y="1600199"/>
            <a:ext cx="4937329" cy="42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DBDEFD-938A-297E-5773-F96155A050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412179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1D9E-3868-394E-9389-3789FD3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Generative models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299AB-1C4B-6944-A2E4-D5F044EC2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B04A76F3-933E-334F-A652-5AB5F06F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6693"/>
            <a:ext cx="10515600" cy="3923507"/>
          </a:xfrm>
        </p:spPr>
        <p:txBody>
          <a:bodyPr/>
          <a:lstStyle/>
          <a:p>
            <a:r>
              <a:rPr kumimoji="1" lang="en-US" altLang="ko-KR" sz="2000" dirty="0"/>
              <a:t>Explicit vs. Implicit generative model</a:t>
            </a:r>
          </a:p>
          <a:p>
            <a:pPr lvl="1"/>
            <a:r>
              <a:rPr kumimoji="1" lang="ko-KR" altLang="en-US" sz="1600" dirty="0"/>
              <a:t>학습데이터의 분포 </a:t>
            </a:r>
            <a:r>
              <a:rPr kumimoji="1" lang="en-US" altLang="ko-KR" sz="1600" dirty="0"/>
              <a:t>P(x)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바로 모델링 하는 </a:t>
            </a:r>
            <a:r>
              <a:rPr kumimoji="1" lang="ko-KR" altLang="en-US" sz="1600" dirty="0" err="1"/>
              <a:t>생성모델</a:t>
            </a:r>
            <a:r>
              <a:rPr kumimoji="1" lang="en-US" altLang="ko-KR" sz="1600" dirty="0"/>
              <a:t> explicit generative models</a:t>
            </a:r>
          </a:p>
          <a:p>
            <a:pPr lvl="2"/>
            <a:r>
              <a:rPr kumimoji="1" lang="en-US" altLang="ko-KR" sz="1400" dirty="0"/>
              <a:t>Ex. VAE, Approximate Density, </a:t>
            </a:r>
            <a:r>
              <a:rPr kumimoji="1" lang="en-US" altLang="ko-KR" sz="1400" dirty="0" err="1"/>
              <a:t>etc</a:t>
            </a:r>
            <a:endParaRPr kumimoji="1" lang="en-US" altLang="ko-KR" sz="1400" dirty="0"/>
          </a:p>
          <a:p>
            <a:pPr lvl="1"/>
            <a:r>
              <a:rPr kumimoji="1" lang="ko-KR" altLang="en-US" sz="1600" dirty="0"/>
              <a:t>학습데이터의 분포를 몰라도 생성할 수 있는 모델 </a:t>
            </a:r>
            <a:r>
              <a:rPr kumimoji="1" lang="en-US" altLang="ko-KR" sz="1600" dirty="0"/>
              <a:t>implicit generative models</a:t>
            </a:r>
          </a:p>
          <a:p>
            <a:pPr lvl="2"/>
            <a:r>
              <a:rPr kumimoji="1" lang="en-US" altLang="en-US" sz="1400" dirty="0"/>
              <a:t>Ex. GAN, Markov Chain, </a:t>
            </a:r>
            <a:r>
              <a:rPr kumimoji="1" lang="en-US" altLang="en-US" sz="1400" dirty="0" err="1"/>
              <a:t>etc</a:t>
            </a:r>
            <a:endParaRPr kumimoji="1" lang="ko-Kore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413AC3-6CA0-7F45-BCAD-4F9AB553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54" y="3528247"/>
            <a:ext cx="6036292" cy="291280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0E79A1-147F-E7A0-ED36-0CEFEFC8A9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132243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StyleGAN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7170" name="Picture 2" descr="Explained: A Style-Based Generator Architecture for GANs - Generating and  Tuning Realistic Artificial Faces | by Rani Horev | Towards Data Science">
            <a:extLst>
              <a:ext uri="{FF2B5EF4-FFF2-40B4-BE49-F238E27FC236}">
                <a16:creationId xmlns:a16="http://schemas.microsoft.com/office/drawing/2014/main" id="{5835A829-95D0-9348-BD24-0AF88951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5848"/>
            <a:ext cx="4704402" cy="302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A196E9-C4AA-988A-C0D5-BF4B849032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71581-B889-4ED8-8266-CA0F15C6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02" y="1962517"/>
            <a:ext cx="6081385" cy="34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99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4E399-6A30-4D44-8525-3A73F7FD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Stylenerf</a:t>
            </a:r>
            <a:r>
              <a:rPr kumimoji="1" lang="en-US" altLang="ko-Kore-KR" dirty="0"/>
              <a:t> (2022)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28437-8BAF-954F-AAC7-BDAAF4D8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sz="2000" dirty="0">
                <a:hlinkClick r:id="rId2"/>
              </a:rPr>
              <a:t>https://mobile.twitter.com/ak92501/status/1445841510474321922</a:t>
            </a:r>
            <a:endParaRPr kumimoji="1" lang="en" altLang="ko-Kore-KR" sz="2000" dirty="0"/>
          </a:p>
          <a:p>
            <a:r>
              <a:rPr kumimoji="1" lang="en" altLang="ko-Kore-KR" sz="2000" dirty="0"/>
              <a:t>GAN on 3D images</a:t>
            </a:r>
          </a:p>
          <a:p>
            <a:r>
              <a:rPr kumimoji="1" lang="en" altLang="ko-Kore-KR" sz="2000" dirty="0"/>
              <a:t>Nerf + </a:t>
            </a:r>
            <a:r>
              <a:rPr kumimoji="1" lang="en" altLang="ko-Kore-KR" sz="2000" dirty="0" err="1"/>
              <a:t>StyleGAN</a:t>
            </a:r>
            <a:endParaRPr kumimoji="1" lang="en" altLang="ko-Kore-KR" sz="2000" dirty="0"/>
          </a:p>
          <a:p>
            <a:r>
              <a:rPr kumimoji="1" lang="en" altLang="ko-Kore-KR" sz="2000" dirty="0"/>
              <a:t>Nerf (neural radiance fields) : generate novel views for an image</a:t>
            </a:r>
            <a:endParaRPr kumimoji="1" lang="ko-Kore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9CA44-7989-3B42-B1E4-57DD5855E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0E04FD-99CC-724C-87BC-8DE537A2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19" y="3998005"/>
            <a:ext cx="5796029" cy="2178958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C43966-88F4-0A67-CC44-FF9B56F1EB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4166580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2E250-6EB2-4DD6-9BAE-134B377C3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0161"/>
            <a:ext cx="10515600" cy="2100199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1800" dirty="0">
                <a:latin typeface="+mn-ea"/>
                <a:ea typeface="+mn-ea"/>
              </a:rPr>
              <a:t>“</a:t>
            </a:r>
            <a:r>
              <a:rPr lang="ko-KR" altLang="en-US" sz="1800" dirty="0">
                <a:latin typeface="+mn-ea"/>
                <a:ea typeface="+mn-ea"/>
              </a:rPr>
              <a:t>어떤 데이터에 </a:t>
            </a:r>
            <a:r>
              <a:rPr lang="ko-KR" altLang="en-US" sz="1800" dirty="0" err="1">
                <a:latin typeface="+mn-ea"/>
                <a:ea typeface="+mn-ea"/>
              </a:rPr>
              <a:t>랜덤한</a:t>
            </a:r>
            <a:r>
              <a:rPr lang="ko-KR" altLang="en-US" sz="1800" dirty="0">
                <a:latin typeface="+mn-ea"/>
                <a:ea typeface="+mn-ea"/>
              </a:rPr>
              <a:t> 노이즈를 조금씩 뿌려서 완전한 노이즈를 만들 수 있다면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거꾸로 완전한 노이즈에서 처음 데이터를 복원하는 것도 가능하지 않을까</a:t>
            </a:r>
            <a:r>
              <a:rPr lang="en-US" altLang="ko-KR" sz="1800" dirty="0">
                <a:latin typeface="+mn-ea"/>
                <a:ea typeface="+mn-ea"/>
              </a:rPr>
              <a:t>?”</a:t>
            </a:r>
          </a:p>
          <a:p>
            <a:pPr lvl="1"/>
            <a:r>
              <a:rPr lang="ko-KR" altLang="en-US" sz="1600" dirty="0">
                <a:latin typeface="+mn-ea"/>
                <a:ea typeface="+mn-ea"/>
              </a:rPr>
              <a:t>직접 알기 힘든 현상에 대해 </a:t>
            </a:r>
            <a:r>
              <a:rPr lang="en-US" altLang="ko-KR" sz="1600" dirty="0">
                <a:latin typeface="+mn-ea"/>
                <a:ea typeface="+mn-ea"/>
              </a:rPr>
              <a:t>‘</a:t>
            </a:r>
            <a:r>
              <a:rPr lang="ko-KR" altLang="en-US" sz="1600" dirty="0">
                <a:latin typeface="+mn-ea"/>
                <a:ea typeface="+mn-ea"/>
              </a:rPr>
              <a:t>예측</a:t>
            </a:r>
            <a:r>
              <a:rPr lang="en-US" altLang="ko-KR" sz="1600" dirty="0">
                <a:latin typeface="+mn-ea"/>
                <a:ea typeface="+mn-ea"/>
              </a:rPr>
              <a:t>’</a:t>
            </a:r>
            <a:r>
              <a:rPr lang="ko-KR" altLang="en-US" sz="1600" dirty="0">
                <a:latin typeface="+mn-ea"/>
                <a:ea typeface="+mn-ea"/>
              </a:rPr>
              <a:t>을 수행할 수 있는 </a:t>
            </a:r>
            <a:r>
              <a:rPr lang="ko-KR" altLang="en-US" sz="1600" dirty="0" err="1">
                <a:latin typeface="+mn-ea"/>
                <a:ea typeface="+mn-ea"/>
              </a:rPr>
              <a:t>딥러닝</a:t>
            </a:r>
            <a:r>
              <a:rPr lang="ko-KR" altLang="en-US" sz="1600" dirty="0">
                <a:latin typeface="+mn-ea"/>
                <a:ea typeface="+mn-ea"/>
              </a:rPr>
              <a:t> 모델 존재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latin typeface="+mn-ea"/>
                <a:ea typeface="+mn-ea"/>
              </a:rPr>
              <a:t>노이즈를 조금 추가하는 것을 </a:t>
            </a:r>
            <a:r>
              <a:rPr lang="en-US" altLang="ko-KR" sz="1600" dirty="0">
                <a:latin typeface="+mn-ea"/>
                <a:ea typeface="+mn-ea"/>
              </a:rPr>
              <a:t>‘</a:t>
            </a:r>
            <a:r>
              <a:rPr lang="ko-KR" altLang="en-US" sz="1600" dirty="0" err="1">
                <a:latin typeface="+mn-ea"/>
                <a:ea typeface="+mn-ea"/>
              </a:rPr>
              <a:t>가우시안</a:t>
            </a:r>
            <a:r>
              <a:rPr lang="ko-KR" altLang="en-US" sz="1600" dirty="0">
                <a:latin typeface="+mn-ea"/>
                <a:ea typeface="+mn-ea"/>
              </a:rPr>
              <a:t> 분포</a:t>
            </a:r>
            <a:r>
              <a:rPr lang="en-US" altLang="ko-KR" sz="1600" dirty="0">
                <a:latin typeface="+mn-ea"/>
                <a:ea typeface="+mn-ea"/>
              </a:rPr>
              <a:t>’</a:t>
            </a:r>
            <a:r>
              <a:rPr lang="ko-KR" altLang="en-US" sz="1600" dirty="0">
                <a:latin typeface="+mn-ea"/>
                <a:ea typeface="+mn-ea"/>
              </a:rPr>
              <a:t>로 가정한다면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충분히 짧은 시간 간격에서 그에 대한 </a:t>
            </a:r>
            <a:r>
              <a:rPr lang="ko-KR" altLang="en-US" sz="1600" dirty="0" err="1">
                <a:latin typeface="+mn-ea"/>
                <a:ea typeface="+mn-ea"/>
              </a:rPr>
              <a:t>역과정</a:t>
            </a:r>
            <a:r>
              <a:rPr lang="ko-KR" altLang="en-US" sz="1600" dirty="0">
                <a:latin typeface="+mn-ea"/>
                <a:ea typeface="+mn-ea"/>
              </a:rPr>
              <a:t> 또한 </a:t>
            </a:r>
            <a:r>
              <a:rPr lang="ko-KR" altLang="en-US" sz="1600" dirty="0" err="1">
                <a:latin typeface="+mn-ea"/>
                <a:ea typeface="+mn-ea"/>
              </a:rPr>
              <a:t>가우시안</a:t>
            </a:r>
            <a:r>
              <a:rPr lang="ko-KR" altLang="en-US" sz="1600" dirty="0">
                <a:latin typeface="+mn-ea"/>
                <a:ea typeface="+mn-ea"/>
              </a:rPr>
              <a:t> 분포로 정의 가능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35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1026" name="Picture 2" descr="https://dbscthumb-phinf.pstatic.net/5506_000_1/20180704191814886_MNTW54SZK.png/Blausen_0315_Dif.png?type=w540_fst_n">
            <a:extLst>
              <a:ext uri="{FF2B5EF4-FFF2-40B4-BE49-F238E27FC236}">
                <a16:creationId xmlns:a16="http://schemas.microsoft.com/office/drawing/2014/main" id="{AC9A3891-0D28-44CE-8EC6-6AEB0448F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22" y="1990312"/>
            <a:ext cx="3681222" cy="17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bscthumb-phinf.pstatic.net/5506_000_1/20180704191814886_MNTW54SZK.png/Blausen_0315_Dif.png?type=w540_fst_n">
            <a:extLst>
              <a:ext uri="{FF2B5EF4-FFF2-40B4-BE49-F238E27FC236}">
                <a16:creationId xmlns:a16="http://schemas.microsoft.com/office/drawing/2014/main" id="{F092CDA5-1F34-48D9-B472-2D87F2F2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570" y="1990311"/>
            <a:ext cx="3681222" cy="17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F8CE7B3F-AED6-46E5-B0CF-815CC321097D}"/>
              </a:ext>
            </a:extLst>
          </p:cNvPr>
          <p:cNvSpPr/>
          <p:nvPr/>
        </p:nvSpPr>
        <p:spPr>
          <a:xfrm>
            <a:off x="6742176" y="2616452"/>
            <a:ext cx="3785614" cy="274953"/>
          </a:xfrm>
          <a:prstGeom prst="leftArrow">
            <a:avLst>
              <a:gd name="adj1" fmla="val 50000"/>
              <a:gd name="adj2" fmla="val 70035"/>
            </a:avLst>
          </a:prstGeom>
          <a:solidFill>
            <a:srgbClr val="D7B0D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3FEBBD-9536-4861-A99E-6FE00AF8F6FE}"/>
              </a:ext>
            </a:extLst>
          </p:cNvPr>
          <p:cNvSpPr/>
          <p:nvPr/>
        </p:nvSpPr>
        <p:spPr>
          <a:xfrm>
            <a:off x="2652977" y="1636424"/>
            <a:ext cx="2156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n-lt"/>
              </a:rPr>
              <a:t>Forward process</a:t>
            </a:r>
            <a:r>
              <a:rPr lang="ko-KR" altLang="en-US" sz="1800" b="1" dirty="0">
                <a:latin typeface="+mn-lt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EFA607-5574-4D44-93DE-67344563BB97}"/>
              </a:ext>
            </a:extLst>
          </p:cNvPr>
          <p:cNvSpPr/>
          <p:nvPr/>
        </p:nvSpPr>
        <p:spPr>
          <a:xfrm>
            <a:off x="7471484" y="1636424"/>
            <a:ext cx="2156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+mn-lt"/>
              </a:rPr>
              <a:t>Reverse process</a:t>
            </a:r>
            <a:r>
              <a:rPr lang="ko-KR" altLang="en-US" sz="1800" b="1" dirty="0">
                <a:latin typeface="+mn-lt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C6D1EB-E51E-4B44-8EA3-064E4AFC917A}"/>
              </a:ext>
            </a:extLst>
          </p:cNvPr>
          <p:cNvSpPr/>
          <p:nvPr/>
        </p:nvSpPr>
        <p:spPr>
          <a:xfrm>
            <a:off x="1926626" y="3649231"/>
            <a:ext cx="3901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Data distribution -&gt; Uniform distribution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36A98F6B-2CB0-49EB-89A5-23B0244C6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183022"/>
            <a:ext cx="10515600" cy="20081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염료의 분포 </a:t>
            </a:r>
            <a:r>
              <a:rPr lang="en-US" altLang="ko-KR" sz="1600" dirty="0"/>
              <a:t>: probability of density function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염료의 </a:t>
            </a:r>
            <a:r>
              <a:rPr lang="en-US" altLang="ko-KR" sz="1600" dirty="0"/>
              <a:t>density : probability density 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ko-KR" sz="1600" dirty="0"/>
              <a:t>=&gt; Machine Learning </a:t>
            </a:r>
            <a:r>
              <a:rPr lang="ko-KR" altLang="en-US" sz="1600" dirty="0"/>
              <a:t>관점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담겨있는 물 </a:t>
            </a:r>
            <a:r>
              <a:rPr lang="en-US" altLang="ko-KR" sz="1600" dirty="0"/>
              <a:t>: </a:t>
            </a:r>
            <a:r>
              <a:rPr lang="ko-KR" altLang="en-US" sz="1600" dirty="0"/>
              <a:t>기존의 </a:t>
            </a:r>
            <a:r>
              <a:rPr lang="en-US" altLang="ko-KR" sz="1600" dirty="0"/>
              <a:t>data distribution 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probabilistic</a:t>
            </a:r>
            <a:r>
              <a:rPr lang="ko-KR" altLang="en-US" sz="1600" dirty="0"/>
              <a:t>하게 </a:t>
            </a:r>
            <a:r>
              <a:rPr lang="en-US" altLang="ko-KR" sz="1600" dirty="0"/>
              <a:t>diffusion forward </a:t>
            </a:r>
            <a:r>
              <a:rPr lang="ko-KR" altLang="en-US" sz="1600" dirty="0"/>
              <a:t>과정을 거치면 노이즈</a:t>
            </a:r>
            <a:r>
              <a:rPr lang="en-US" altLang="ko-KR" sz="1600" dirty="0"/>
              <a:t>(</a:t>
            </a:r>
            <a:r>
              <a:rPr lang="ko-KR" altLang="en-US" sz="1600" dirty="0"/>
              <a:t>염료</a:t>
            </a:r>
            <a:r>
              <a:rPr lang="en-US" altLang="ko-KR" sz="1600" dirty="0"/>
              <a:t>)</a:t>
            </a:r>
            <a:r>
              <a:rPr lang="ko-KR" altLang="en-US" sz="1600" dirty="0"/>
              <a:t>가 많이 더해져 </a:t>
            </a:r>
            <a:r>
              <a:rPr lang="en-US" altLang="ko-KR" sz="1600" dirty="0"/>
              <a:t>uniform distribution</a:t>
            </a:r>
            <a:r>
              <a:rPr lang="ko-KR" altLang="en-US" sz="1600" dirty="0"/>
              <a:t>이 된다</a:t>
            </a:r>
            <a:endParaRPr lang="en-US" altLang="ko-KR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9ABE8D-7339-400E-987D-BC850A0DD10F}"/>
              </a:ext>
            </a:extLst>
          </p:cNvPr>
          <p:cNvSpPr/>
          <p:nvPr/>
        </p:nvSpPr>
        <p:spPr>
          <a:xfrm>
            <a:off x="6193536" y="4619508"/>
            <a:ext cx="5632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dirty="0"/>
              <a:t>“Diffusion</a:t>
            </a:r>
            <a:r>
              <a:rPr lang="ko-KR" altLang="en-US" sz="1800" b="1" dirty="0"/>
              <a:t> 현상을 확률적으로 모델링할 수 있음 </a:t>
            </a:r>
            <a:r>
              <a:rPr lang="en-US" altLang="ko-KR" sz="1800" b="1" dirty="0"/>
              <a:t>!”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600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2E250-6EB2-4DD6-9BAE-134B377C3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0161"/>
            <a:ext cx="10515600" cy="2100199"/>
          </a:xfrm>
        </p:spPr>
        <p:txBody>
          <a:bodyPr/>
          <a:lstStyle/>
          <a:p>
            <a:r>
              <a:rPr lang="en-US" altLang="ko-KR" sz="1600" dirty="0">
                <a:latin typeface="+mn-ea"/>
                <a:ea typeface="+mn-ea"/>
              </a:rPr>
              <a:t>Diffusion model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확산 현상의 역과정을 학습하고 이를 바탕으로 </a:t>
            </a:r>
            <a:r>
              <a:rPr lang="en-US" altLang="ko-KR" sz="1400" dirty="0">
                <a:latin typeface="+mn-ea"/>
                <a:ea typeface="+mn-ea"/>
              </a:rPr>
              <a:t>noise</a:t>
            </a:r>
            <a:r>
              <a:rPr lang="ko-KR" altLang="en-US" sz="1400" dirty="0">
                <a:latin typeface="+mn-ea"/>
                <a:ea typeface="+mn-ea"/>
              </a:rPr>
              <a:t>로부터 </a:t>
            </a:r>
            <a:r>
              <a:rPr lang="en-US" altLang="ko-KR" sz="1400" dirty="0">
                <a:latin typeface="+mn-ea"/>
                <a:ea typeface="+mn-ea"/>
              </a:rPr>
              <a:t>recover </a:t>
            </a:r>
            <a:r>
              <a:rPr lang="ko-KR" altLang="en-US" sz="1400" dirty="0">
                <a:latin typeface="+mn-ea"/>
                <a:ea typeface="+mn-ea"/>
              </a:rPr>
              <a:t>하는 것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0AAB1-8D52-43D3-BC70-894604CD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24" y="2600260"/>
            <a:ext cx="8623351" cy="34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78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3812E-232F-4BDD-90BB-DD25F118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4" y="2013437"/>
            <a:ext cx="5618496" cy="36358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DE1394-6B55-48D1-A9C7-CAB52DDEE3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" t="15804" r="59060"/>
          <a:stretch/>
        </p:blipFill>
        <p:spPr>
          <a:xfrm>
            <a:off x="6593172" y="2327148"/>
            <a:ext cx="3056350" cy="799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C55C3D-D82A-447E-B5A2-B72FD43EF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01" t="27606" b="16097"/>
          <a:stretch/>
        </p:blipFill>
        <p:spPr>
          <a:xfrm>
            <a:off x="7592122" y="3146151"/>
            <a:ext cx="4114800" cy="525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4B4AD-D226-4F32-A884-AD2A51B73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737"/>
          <a:stretch/>
        </p:blipFill>
        <p:spPr>
          <a:xfrm>
            <a:off x="6455386" y="3834023"/>
            <a:ext cx="3728275" cy="8668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CE81D4-A8E9-4B0A-B222-FCF9ECA2A0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992" t="25769" b="21630"/>
          <a:stretch/>
        </p:blipFill>
        <p:spPr>
          <a:xfrm>
            <a:off x="7592122" y="4724956"/>
            <a:ext cx="4376724" cy="4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9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 : forward process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CCE91-9D4E-4C57-A004-A2738B0C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98"/>
          <a:stretch/>
        </p:blipFill>
        <p:spPr>
          <a:xfrm>
            <a:off x="838200" y="1529758"/>
            <a:ext cx="8344714" cy="950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9E146195-5724-47D0-8C28-0ED99DC9E9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480153"/>
                <a:ext cx="10515600" cy="3582444"/>
              </a:xfrm>
            </p:spPr>
            <p:txBody>
              <a:bodyPr/>
              <a:lstStyle/>
              <a:p>
                <a:r>
                  <a:rPr lang="en-US" altLang="ko-KR" sz="1800" dirty="0">
                    <a:latin typeface="+mn-ea"/>
                    <a:ea typeface="+mn-ea"/>
                  </a:rPr>
                  <a:t>Forward diffusion process </a:t>
                </a:r>
              </a:p>
              <a:p>
                <a:pPr lvl="1"/>
                <a:r>
                  <a:rPr lang="en-US" altLang="ko-KR" sz="1400" dirty="0">
                    <a:latin typeface="+mn-ea"/>
                    <a:ea typeface="+mn-ea"/>
                  </a:rPr>
                  <a:t>Data</a:t>
                </a:r>
                <a:r>
                  <a:rPr lang="ko-KR" altLang="en-US" sz="1400" dirty="0">
                    <a:latin typeface="+mn-ea"/>
                    <a:ea typeface="+mn-ea"/>
                  </a:rPr>
                  <a:t>에 </a:t>
                </a:r>
                <a:r>
                  <a:rPr lang="en-US" altLang="ko-KR" sz="1400" dirty="0">
                    <a:latin typeface="+mn-ea"/>
                    <a:ea typeface="+mn-ea"/>
                  </a:rPr>
                  <a:t>Gaussian noise</a:t>
                </a:r>
                <a:r>
                  <a:rPr lang="ko-KR" altLang="en-US" sz="1400" dirty="0">
                    <a:latin typeface="+mn-ea"/>
                    <a:ea typeface="+mn-ea"/>
                  </a:rPr>
                  <a:t>를 조금씩 더하는 </a:t>
                </a:r>
                <a:r>
                  <a:rPr lang="en-US" altLang="ko-KR" sz="1400" dirty="0">
                    <a:latin typeface="+mn-ea"/>
                    <a:ea typeface="+mn-ea"/>
                  </a:rPr>
                  <a:t>Markov chain</a:t>
                </a:r>
                <a:r>
                  <a:rPr lang="ko-KR" altLang="en-US" sz="1400" dirty="0">
                    <a:latin typeface="+mn-ea"/>
                    <a:ea typeface="+mn-ea"/>
                  </a:rPr>
                  <a:t>의 형태 </a:t>
                </a:r>
                <a:endParaRPr lang="en-US" altLang="ko-KR" sz="1400" dirty="0"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+mn-ea"/>
                      </a:rPr>
                      <m:t>𝑞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400" dirty="0">
                    <a:latin typeface="+mn-ea"/>
                    <a:ea typeface="+mn-ea"/>
                  </a:rPr>
                  <a:t> </a:t>
                </a:r>
                <a:r>
                  <a:rPr lang="en-US" altLang="ko-KR" sz="1400" dirty="0">
                    <a:latin typeface="+mn-ea"/>
                    <a:ea typeface="+mn-ea"/>
                  </a:rPr>
                  <a:t>: </a:t>
                </a:r>
                <a:r>
                  <a:rPr lang="ko-KR" altLang="en-US" sz="1400" dirty="0">
                    <a:latin typeface="+mn-ea"/>
                    <a:ea typeface="+mn-ea"/>
                  </a:rPr>
                  <a:t>이전 상태 </a:t>
                </a:r>
                <a:r>
                  <a:rPr lang="en-US" altLang="ko-KR" sz="1400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  <a:ea typeface="+mn-ea"/>
                  </a:rPr>
                  <a:t>)</a:t>
                </a:r>
                <a:r>
                  <a:rPr lang="ko-KR" altLang="en-US" sz="1400" dirty="0">
                    <a:latin typeface="+mn-ea"/>
                    <a:ea typeface="+mn-ea"/>
                  </a:rPr>
                  <a:t> 가 주어졌을 때 현재 상태 </a:t>
                </a:r>
                <a:r>
                  <a:rPr lang="en-US" altLang="ko-KR" sz="1400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+mn-ea"/>
                    <a:ea typeface="+mn-ea"/>
                  </a:rPr>
                  <a:t>)</a:t>
                </a:r>
                <a:r>
                  <a:rPr lang="ko-KR" altLang="en-US" sz="1400" dirty="0">
                    <a:latin typeface="+mn-ea"/>
                    <a:ea typeface="+mn-ea"/>
                  </a:rPr>
                  <a:t>가 될 확률 분포</a:t>
                </a:r>
                <a:endParaRPr lang="en-US" altLang="ko-KR" sz="1400" dirty="0">
                  <a:latin typeface="+mn-ea"/>
                  <a:ea typeface="+mn-ea"/>
                </a:endParaRPr>
              </a:p>
              <a:p>
                <a:pPr lvl="2"/>
                <a:r>
                  <a:rPr lang="en-US" altLang="ko-KR" sz="1200" dirty="0">
                    <a:latin typeface="+mn-ea"/>
                    <a:ea typeface="+mn-ea"/>
                  </a:rPr>
                  <a:t>Gaussian distribution</a:t>
                </a:r>
                <a:r>
                  <a:rPr lang="ko-KR" altLang="en-US" sz="1200" dirty="0">
                    <a:latin typeface="+mn-ea"/>
                    <a:ea typeface="+mn-ea"/>
                  </a:rPr>
                  <a:t>을 따름</a:t>
                </a:r>
                <a:r>
                  <a:rPr lang="ko-KR" altLang="en-US" sz="1000" dirty="0">
                    <a:latin typeface="+mn-ea"/>
                    <a:ea typeface="+mn-ea"/>
                  </a:rPr>
                  <a:t> 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lvl="1"/>
                <a:r>
                  <a:rPr lang="ko-KR" altLang="en-US" sz="1400" dirty="0">
                    <a:latin typeface="+mn-ea"/>
                    <a:ea typeface="+mn-ea"/>
                  </a:rPr>
                  <a:t>이전 상태에서 이미지가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  <a:ea typeface="+mn-ea"/>
                      </a:rPr>
                      <m:t>𝛽</m:t>
                    </m:r>
                  </m:oMath>
                </a14:m>
                <a:r>
                  <a:rPr lang="en-US" altLang="ko-KR" sz="1400" dirty="0">
                    <a:latin typeface="+mn-ea"/>
                    <a:ea typeface="+mn-ea"/>
                  </a:rPr>
                  <a:t> </a:t>
                </a:r>
                <a:r>
                  <a:rPr lang="ko-KR" altLang="en-US" sz="1400" dirty="0">
                    <a:latin typeface="+mn-ea"/>
                    <a:ea typeface="+mn-ea"/>
                  </a:rPr>
                  <a:t>만큼 다른 </a:t>
                </a:r>
                <a:r>
                  <a:rPr lang="en-US" altLang="ko-KR" sz="1400" dirty="0">
                    <a:latin typeface="+mn-ea"/>
                    <a:ea typeface="+mn-ea"/>
                  </a:rPr>
                  <a:t>data</a:t>
                </a:r>
                <a:r>
                  <a:rPr lang="ko-KR" altLang="en-US" sz="1400" dirty="0">
                    <a:latin typeface="+mn-ea"/>
                    <a:ea typeface="+mn-ea"/>
                  </a:rPr>
                  <a:t>를 선택하고</a:t>
                </a:r>
                <a:r>
                  <a:rPr lang="en-US" altLang="ko-KR" sz="1400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1−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𝛽</m:t>
                        </m:r>
                      </m:e>
                    </m:rad>
                  </m:oMath>
                </a14:m>
                <a:r>
                  <a:rPr lang="en-US" altLang="ko-KR" sz="1400" dirty="0">
                    <a:latin typeface="+mn-ea"/>
                    <a:ea typeface="+mn-ea"/>
                  </a:rPr>
                  <a:t> </a:t>
                </a:r>
                <a:r>
                  <a:rPr lang="ko-KR" altLang="en-US" sz="1400" dirty="0">
                    <a:latin typeface="+mn-ea"/>
                    <a:ea typeface="+mn-ea"/>
                  </a:rPr>
                  <a:t>만큼 이전 </a:t>
                </a:r>
                <a:r>
                  <a:rPr lang="en-US" altLang="ko-KR" sz="1400" dirty="0">
                    <a:latin typeface="+mn-ea"/>
                    <a:ea typeface="+mn-ea"/>
                  </a:rPr>
                  <a:t>data</a:t>
                </a:r>
                <a:r>
                  <a:rPr lang="ko-KR" altLang="en-US" sz="1400" dirty="0">
                    <a:latin typeface="+mn-ea"/>
                    <a:ea typeface="+mn-ea"/>
                  </a:rPr>
                  <a:t>를 선택 </a:t>
                </a:r>
                <a:endParaRPr lang="en-US" altLang="ko-KR" sz="1400" dirty="0">
                  <a:latin typeface="+mn-ea"/>
                  <a:ea typeface="+mn-ea"/>
                </a:endParaRPr>
              </a:p>
              <a:p>
                <a:pPr lvl="1"/>
                <a:r>
                  <a:rPr lang="en-US" altLang="ko-KR" sz="1400" dirty="0">
                    <a:latin typeface="+mn-ea"/>
                    <a:ea typeface="+mn-ea"/>
                  </a:rPr>
                  <a:t>Forward </a:t>
                </a:r>
                <a:r>
                  <a:rPr lang="ko-KR" altLang="en-US" sz="1400" dirty="0">
                    <a:latin typeface="+mn-ea"/>
                    <a:ea typeface="+mn-ea"/>
                  </a:rPr>
                  <a:t>과정에서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400" dirty="0">
                    <a:latin typeface="+mn-ea"/>
                    <a:ea typeface="+mn-ea"/>
                  </a:rPr>
                  <a:t>는 고정되어 있지만 확률 분포에 따라 </a:t>
                </a:r>
                <a:r>
                  <a:rPr lang="en-US" altLang="ko-KR" sz="1400" dirty="0">
                    <a:latin typeface="+mn-ea"/>
                    <a:ea typeface="+mn-ea"/>
                  </a:rPr>
                  <a:t>noise</a:t>
                </a:r>
                <a:r>
                  <a:rPr lang="ko-KR" altLang="en-US" sz="1400" dirty="0">
                    <a:latin typeface="+mn-ea"/>
                    <a:ea typeface="+mn-ea"/>
                  </a:rPr>
                  <a:t>를 더해주기 때문에 마지막 상태의 결과는 항상 다를 수 있음 </a:t>
                </a:r>
                <a:endParaRPr lang="en-US" altLang="ko-KR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9E146195-5724-47D0-8C28-0ED99DC9E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480153"/>
                <a:ext cx="10515600" cy="358244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D20207F-D2B8-4B21-A335-3A6FC5F74046}"/>
              </a:ext>
            </a:extLst>
          </p:cNvPr>
          <p:cNvSpPr/>
          <p:nvPr/>
        </p:nvSpPr>
        <p:spPr>
          <a:xfrm>
            <a:off x="102932" y="6123846"/>
            <a:ext cx="336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https://chickencat-jjanga.tistory.com/140</a:t>
            </a:r>
          </a:p>
        </p:txBody>
      </p:sp>
    </p:spTree>
    <p:extLst>
      <p:ext uri="{BB962C8B-B14F-4D97-AF65-F5344CB8AC3E}">
        <p14:creationId xmlns:p14="http://schemas.microsoft.com/office/powerpoint/2010/main" val="1448241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 : reverse process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9E146195-5724-47D0-8C28-0ED99DC9E9A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480153"/>
                <a:ext cx="10515600" cy="3582444"/>
              </a:xfrm>
            </p:spPr>
            <p:txBody>
              <a:bodyPr/>
              <a:lstStyle/>
              <a:p>
                <a:r>
                  <a:rPr lang="en-US" altLang="ko-KR" sz="1800" dirty="0">
                    <a:latin typeface="+mn-ea"/>
                    <a:ea typeface="+mn-ea"/>
                  </a:rPr>
                  <a:t>Reverse diffusion process </a:t>
                </a:r>
              </a:p>
              <a:p>
                <a:pPr lvl="1"/>
                <a:r>
                  <a:rPr lang="ko-KR" altLang="en-US" sz="1400" dirty="0">
                    <a:latin typeface="+mn-ea"/>
                    <a:ea typeface="+mn-ea"/>
                  </a:rPr>
                  <a:t>마지막 </a:t>
                </a:r>
                <a14:m>
                  <m:oMath xmlns:m="http://schemas.openxmlformats.org/officeDocument/2006/math">
                    <m:r>
                      <a:rPr lang="ko-KR" altLang="en-US" sz="1400" b="0" i="1" dirty="0">
                        <a:latin typeface="Cambria Math" panose="02040503050406030204" pitchFamily="18" charset="0"/>
                        <a:ea typeface="+mn-ea"/>
                      </a:rPr>
                      <m:t>상태에서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+mn-ea"/>
                      </a:rPr>
                      <m:t>최초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altLang="ko-KR" sz="1400" b="0" i="0" dirty="0">
                    <a:latin typeface="Cambria Math" panose="02040503050406030204" pitchFamily="18" charset="0"/>
                    <a:ea typeface="+mn-ea"/>
                  </a:rPr>
                  <a:t> </a:t>
                </a:r>
                <a:r>
                  <a:rPr lang="ko-KR" altLang="en-US" sz="1400" b="0" i="0" dirty="0">
                    <a:latin typeface="Cambria Math" panose="02040503050406030204" pitchFamily="18" charset="0"/>
                    <a:ea typeface="+mn-ea"/>
                  </a:rPr>
                  <a:t>상태 만들고자 함</a:t>
                </a:r>
                <a:endParaRPr lang="en-US" altLang="ko-KR" sz="1400" b="0" i="0" dirty="0">
                  <a:latin typeface="Cambria Math" panose="02040503050406030204" pitchFamily="18" charset="0"/>
                  <a:ea typeface="+mn-ea"/>
                </a:endParaRPr>
              </a:p>
              <a:p>
                <a:pPr lvl="1"/>
                <a:r>
                  <a:rPr lang="ko-KR" altLang="en-US" sz="1400" b="0" i="0" dirty="0">
                    <a:latin typeface="Cambria Math" panose="02040503050406030204" pitchFamily="18" charset="0"/>
                    <a:ea typeface="+mn-ea"/>
                  </a:rPr>
                  <a:t>확률 분포 </a:t>
                </a:r>
                <a:r>
                  <a:rPr lang="en-US" altLang="ko-KR" sz="1400" b="0" i="0" dirty="0">
                    <a:latin typeface="Cambria Math" panose="02040503050406030204" pitchFamily="18" charset="0"/>
                    <a:ea typeface="+mn-ea"/>
                  </a:rPr>
                  <a:t>q</a:t>
                </a:r>
                <a:r>
                  <a:rPr lang="ko-KR" altLang="en-US" sz="1400" b="0" i="0" dirty="0">
                    <a:latin typeface="Cambria Math" panose="02040503050406030204" pitchFamily="18" charset="0"/>
                    <a:ea typeface="+mn-ea"/>
                  </a:rPr>
                  <a:t>가 주어졌을 때 이 확률분포를 가장 잘 모델링하는 확률분포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sz="1400" b="0" i="0" dirty="0">
                    <a:latin typeface="Cambria Math" panose="02040503050406030204" pitchFamily="18" charset="0"/>
                    <a:ea typeface="+mn-ea"/>
                  </a:rPr>
                  <a:t>를 찾아야 함</a:t>
                </a:r>
                <a:endParaRPr lang="en-US" altLang="ko-KR" sz="1400" b="0" i="0" dirty="0">
                  <a:latin typeface="Cambria Math" panose="02040503050406030204" pitchFamily="18" charset="0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  <a:ea typeface="+mn-ea"/>
                      </a:rPr>
                      <m:t>시작지점인</m:t>
                    </m:r>
                  </m:oMath>
                </a14:m>
                <a:r>
                  <a:rPr lang="en-US" altLang="ko-KR" sz="1400" dirty="0">
                    <a:latin typeface="+mn-ea"/>
                    <a:ea typeface="+mn-ea"/>
                  </a:rPr>
                  <a:t> noise</a:t>
                </a:r>
                <a:r>
                  <a:rPr lang="ko-KR" altLang="en-US" sz="1400" dirty="0">
                    <a:latin typeface="+mn-ea"/>
                    <a:ea typeface="+mn-ea"/>
                  </a:rPr>
                  <a:t>의 분포는 가장 간단한 형태인 표준정규분포로 정의</a:t>
                </a:r>
                <a:endParaRPr lang="en-US" altLang="ko-KR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9E146195-5724-47D0-8C28-0ED99DC9E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480153"/>
                <a:ext cx="10515600" cy="358244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D20207F-D2B8-4B21-A335-3A6FC5F74046}"/>
              </a:ext>
            </a:extLst>
          </p:cNvPr>
          <p:cNvSpPr/>
          <p:nvPr/>
        </p:nvSpPr>
        <p:spPr>
          <a:xfrm>
            <a:off x="102932" y="6123846"/>
            <a:ext cx="336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https://chickencat-jjanga.tistory.com/140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4683B-D44A-45EF-869B-5CC5AD93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1" y="1565753"/>
            <a:ext cx="9184481" cy="950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3C1D3D-8873-4C78-8568-EF51D2F56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07" y="4144418"/>
            <a:ext cx="6420325" cy="22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4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3255-4508-4305-9F46-20E1048B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 : training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CE0236-7409-495A-B7E2-85F5440670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C93238-4439-47D2-880E-C4ED8E23F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20207F-D2B8-4B21-A335-3A6FC5F74046}"/>
              </a:ext>
            </a:extLst>
          </p:cNvPr>
          <p:cNvSpPr/>
          <p:nvPr/>
        </p:nvSpPr>
        <p:spPr>
          <a:xfrm>
            <a:off x="102932" y="6123846"/>
            <a:ext cx="336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https://chickencat-jjanga.tistory.com/140</a:t>
            </a:r>
          </a:p>
        </p:txBody>
      </p:sp>
      <p:pic>
        <p:nvPicPr>
          <p:cNvPr id="21506" name="Picture 2" descr="https://blog.kakaocdn.net/dn/bHCh8p/btrNv8RlXMI/gSKxU6CFtxUMQPhOtWNUV0/img.png">
            <a:extLst>
              <a:ext uri="{FF2B5EF4-FFF2-40B4-BE49-F238E27FC236}">
                <a16:creationId xmlns:a16="http://schemas.microsoft.com/office/drawing/2014/main" id="{E0816A46-01E4-4C40-BF3E-7394AAA9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4467981"/>
            <a:ext cx="94202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blog.kakaocdn.net/dn/peQr8/btr6NZuyjne/q3YkaP2HSkiQB0AKf950d0/img.png">
            <a:extLst>
              <a:ext uri="{FF2B5EF4-FFF2-40B4-BE49-F238E27FC236}">
                <a16:creationId xmlns:a16="http://schemas.microsoft.com/office/drawing/2014/main" id="{FD3F0CDC-2DBD-4120-B770-8A37ED76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70" y="2117787"/>
            <a:ext cx="7128460" cy="16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02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9A20B-BDF5-214B-A25B-FD08278E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E2ADC-0C5A-8F4C-8C1C-C94AFB02A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Simple GAN (MLP based)</a:t>
            </a:r>
          </a:p>
          <a:p>
            <a:r>
              <a:rPr lang="en-US" altLang="ko-Kore-KR" dirty="0"/>
              <a:t>DCGAN (Deep Convolutional GAN)</a:t>
            </a:r>
          </a:p>
          <a:p>
            <a:r>
              <a:rPr lang="en-US" altLang="ko-Kore-KR" dirty="0"/>
              <a:t>ACGAN (Auxiliary Classifier GAN)</a:t>
            </a:r>
          </a:p>
          <a:p>
            <a:r>
              <a:rPr lang="en-US" altLang="en-US" dirty="0"/>
              <a:t>DDPM (diffusion) </a:t>
            </a:r>
            <a:endParaRPr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1CA429-4712-87D0-EC2C-69CA635BAC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8EB30-4056-154F-AD4B-B2561012E1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5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1D9E-3868-394E-9389-3789FD3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Generative models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299AB-1C4B-6944-A2E4-D5F044EC2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B04A76F3-933E-334F-A652-5AB5F06F4C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486693"/>
                <a:ext cx="10515600" cy="1168825"/>
              </a:xfrm>
            </p:spPr>
            <p:txBody>
              <a:bodyPr/>
              <a:lstStyle/>
              <a:p>
                <a:r>
                  <a:rPr kumimoji="1" lang="en-US" altLang="ko-KR" sz="2000" dirty="0"/>
                  <a:t>Ex) </a:t>
                </a:r>
                <a:r>
                  <a:rPr kumimoji="1" lang="ko-KR" altLang="en-US" sz="2000" dirty="0"/>
                  <a:t>강아지 이미지를 만들어내는 </a:t>
                </a:r>
                <a:r>
                  <a:rPr kumimoji="1" lang="en-US" altLang="ko-KR" sz="2000" dirty="0"/>
                  <a:t>generative model </a:t>
                </a:r>
              </a:p>
              <a:p>
                <a:pPr lvl="1"/>
                <a:r>
                  <a:rPr kumimoji="1" lang="ko-KR" altLang="en-US" sz="1600" dirty="0"/>
                  <a:t>목표 </a:t>
                </a:r>
                <a:r>
                  <a:rPr kumimoji="1" lang="en-US" altLang="ko-KR" sz="1600" dirty="0"/>
                  <a:t>: model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distribution</a:t>
                </a:r>
                <a:r>
                  <a:rPr kumimoji="1" lang="ko-KR" altLang="en-US" sz="1600" dirty="0"/>
                  <a:t>이 실제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kumimoji="1" lang="ko-KR" altLang="en-US" sz="1600" dirty="0"/>
                  <a:t>와 가장 가깝도록 만드는 것 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8" name="텍스트 개체 틀 2">
                <a:extLst>
                  <a:ext uri="{FF2B5EF4-FFF2-40B4-BE49-F238E27FC236}">
                    <a16:creationId xmlns:a16="http://schemas.microsoft.com/office/drawing/2014/main" id="{B04A76F3-933E-334F-A652-5AB5F06F4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86693"/>
                <a:ext cx="10515600" cy="11688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0E79A1-147F-E7A0-ED36-0CEFEFC8A9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5122" name="Picture 2" descr="https://wikidocs.net/images/page/146210/generative_model_concept.png">
            <a:extLst>
              <a:ext uri="{FF2B5EF4-FFF2-40B4-BE49-F238E27FC236}">
                <a16:creationId xmlns:a16="http://schemas.microsoft.com/office/drawing/2014/main" id="{B9D8D3C4-A678-4B10-956F-7E9AF868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21" y="3118235"/>
            <a:ext cx="9037558" cy="31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849990-C4F7-4093-A0A7-E834950A4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999934"/>
            <a:ext cx="171473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2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1FECF-03B9-8E45-B198-5C50D56D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GAN</a:t>
            </a:r>
            <a:r>
              <a:rPr kumimoji="1" lang="ko-KR" altLang="en-US" dirty="0"/>
              <a:t>이란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B6082-9FC2-7E41-9348-B19C67714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G(Generative)</a:t>
            </a:r>
          </a:p>
          <a:p>
            <a:r>
              <a:rPr kumimoji="1" lang="en-US" altLang="ko-Kore-KR" dirty="0"/>
              <a:t>A(Adversarial)</a:t>
            </a:r>
          </a:p>
          <a:p>
            <a:r>
              <a:rPr kumimoji="1" lang="en-US" altLang="ko-Kore-KR" dirty="0"/>
              <a:t>N(Network)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672E8-C861-7C46-AD90-7F477445B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DE3A87-D573-2843-B721-2C81338D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1191419"/>
            <a:ext cx="7645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D1E23-93AA-3D2B-5B96-C6130A14B5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230347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1D9E-3868-394E-9389-3789FD3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</a:t>
            </a:r>
            <a:r>
              <a:rPr kumimoji="1" lang="en-US" altLang="ko-KR" dirty="0"/>
              <a:t>Applications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299AB-1C4B-6944-A2E4-D5F044EC2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이미지를 생성하는 AI기술 &amp;#39;GAN&amp;#39; : 특허의 모든것">
            <a:extLst>
              <a:ext uri="{FF2B5EF4-FFF2-40B4-BE49-F238E27FC236}">
                <a16:creationId xmlns:a16="http://schemas.microsoft.com/office/drawing/2014/main" id="{1CE911B3-A52A-7342-BC3C-46DC9F488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2616695"/>
            <a:ext cx="5603242" cy="35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5FC02D-DC0A-C246-AD2D-890956C9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665" y="3360365"/>
            <a:ext cx="4825821" cy="2216017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8ED26A5-EAF6-B146-B7A6-0EC0289E6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kumimoji="1" lang="en-US" altLang="ko-KR" sz="2000" dirty="0"/>
              <a:t>Artwork, super-resolution, colorization, etc.</a:t>
            </a:r>
          </a:p>
          <a:p>
            <a:endParaRPr kumimoji="1" lang="ko-Kore-KR" altLang="en-US" sz="2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511310-25C6-C8FB-9E17-3CF92E4A14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</p:spTree>
    <p:extLst>
      <p:ext uri="{BB962C8B-B14F-4D97-AF65-F5344CB8AC3E}">
        <p14:creationId xmlns:p14="http://schemas.microsoft.com/office/powerpoint/2010/main" val="163978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5650D-A893-F34D-B5CF-AD64138D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3600" dirty="0"/>
              <a:t>Overview of GAN structure</a:t>
            </a:r>
            <a:endParaRPr kumimoji="1" lang="ko-Kore-KR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900D8D-D48E-B44E-A90B-674B3864A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13453"/>
            <a:ext cx="5600674" cy="3263901"/>
          </a:xfrm>
        </p:spPr>
        <p:txBody>
          <a:bodyPr/>
          <a:lstStyle/>
          <a:p>
            <a:r>
              <a:rPr kumimoji="1" lang="en-US" altLang="en-US" sz="2000" dirty="0"/>
              <a:t>GAN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</a:t>
            </a:r>
            <a:r>
              <a:rPr kumimoji="1" lang="en-US" altLang="ko-KR" sz="2000" dirty="0"/>
              <a:t>part</a:t>
            </a:r>
          </a:p>
          <a:p>
            <a:pPr lvl="1"/>
            <a:r>
              <a:rPr kumimoji="1" lang="en-US" altLang="en-US" sz="1800" b="1" dirty="0"/>
              <a:t>Generator</a:t>
            </a:r>
            <a:r>
              <a:rPr kumimoji="1" lang="en-US" altLang="en-US" sz="1800" dirty="0"/>
              <a:t> : generate plausible data. Generated instances become negative training examples for the discriminator</a:t>
            </a:r>
            <a:endParaRPr kumimoji="1" lang="en-US" altLang="en-US" sz="1400" dirty="0"/>
          </a:p>
          <a:p>
            <a:pPr lvl="1"/>
            <a:r>
              <a:rPr kumimoji="1" lang="en-US" altLang="en-US" sz="1800" b="1" dirty="0"/>
              <a:t>Discriminator</a:t>
            </a:r>
            <a:r>
              <a:rPr kumimoji="1" lang="en-US" altLang="en-US" sz="1800" dirty="0"/>
              <a:t> : distinguish the generator’s fake data from real data. Penalize the generator for producing implausible results </a:t>
            </a:r>
          </a:p>
          <a:p>
            <a:pPr lvl="1"/>
            <a:endParaRPr kumimoji="1" lang="ko-Kore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98C79D-4A55-6140-8CD6-27BC200168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650FF3-0A47-6435-6422-6F86FDB8CA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POSTECH MIV Lab.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066D43E5-CE59-4C73-A59D-5B4FD6A07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270" y="3573330"/>
            <a:ext cx="4989213" cy="95032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425CED3-BA52-4ECA-B60F-AF40DD704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6842" y="5563348"/>
            <a:ext cx="5095571" cy="75714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638F87D-EB6F-486C-ACB7-73B522EAB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4270" y="4792759"/>
            <a:ext cx="5072855" cy="7571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A16EB2-7709-4C90-A82D-F07FB23DB2E3}"/>
              </a:ext>
            </a:extLst>
          </p:cNvPr>
          <p:cNvSpPr/>
          <p:nvPr/>
        </p:nvSpPr>
        <p:spPr>
          <a:xfrm>
            <a:off x="1060938" y="1534462"/>
            <a:ext cx="10292862" cy="1523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600" dirty="0"/>
              <a:t>지폐위조범</a:t>
            </a:r>
            <a:r>
              <a:rPr kumimoji="1" lang="en-US" altLang="ko-Kore-KR" sz="1600" dirty="0"/>
              <a:t>(Generator)</a:t>
            </a:r>
            <a:r>
              <a:rPr kumimoji="1" lang="ko-KR" altLang="en-US" sz="1600" dirty="0"/>
              <a:t>은 경찰을 최대한 열심히 속이려고 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경찰</a:t>
            </a:r>
            <a:r>
              <a:rPr kumimoji="1" lang="en-US" altLang="ko-KR" sz="1600" dirty="0"/>
              <a:t>(Discriminator)</a:t>
            </a:r>
            <a:r>
              <a:rPr kumimoji="1" lang="ko-KR" altLang="en-US" sz="1600" dirty="0"/>
              <a:t>은 위조된 지폐를 진짜와 감별하려고</a:t>
            </a:r>
            <a:r>
              <a:rPr kumimoji="1" lang="en-US" altLang="ko-KR" sz="1600" dirty="0"/>
              <a:t>(Classify)</a:t>
            </a:r>
            <a:r>
              <a:rPr kumimoji="1" lang="ko-KR" altLang="en-US" sz="1600" dirty="0"/>
              <a:t> 노력한다</a:t>
            </a:r>
            <a:r>
              <a:rPr kumimoji="1" lang="en-US" altLang="ko-KR" sz="1600" dirty="0"/>
              <a:t>.</a:t>
            </a:r>
            <a:endParaRPr kumimoji="1" lang="en-US" altLang="ko-Kore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경쟁 속에서 두 그룹 모두 속이고 구별하는 능력이 발전하고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결과적으로는 진짜 지폐와 위조 지폐를 구별할 수 없을 정도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구별할 확률 </a:t>
            </a:r>
            <a:r>
              <a:rPr kumimoji="1" lang="en-US" altLang="ko-KR" sz="1600" dirty="0"/>
              <a:t>pd=0.5)</a:t>
            </a:r>
            <a:r>
              <a:rPr kumimoji="1" lang="ko-KR" altLang="en-US" sz="1600" dirty="0"/>
              <a:t>에 이르게 된다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56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9cdb711-1ea8-401c-b60c-ee05b49f7476">
      <Terms xmlns="http://schemas.microsoft.com/office/infopath/2007/PartnerControls"/>
    </lcf76f155ced4ddcb4097134ff3c332f>
    <TaxCatchAll xmlns="1ce65f2d-b867-444a-a9cc-8b104b0f99d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65C1BCAF83DA245B6AFC52D85EE3D29" ma:contentTypeVersion="10" ma:contentTypeDescription="새 문서를 만듭니다." ma:contentTypeScope="" ma:versionID="ec60bcdd308d0994e2808237e81b9bc8">
  <xsd:schema xmlns:xsd="http://www.w3.org/2001/XMLSchema" xmlns:xs="http://www.w3.org/2001/XMLSchema" xmlns:p="http://schemas.microsoft.com/office/2006/metadata/properties" xmlns:ns2="99cdb711-1ea8-401c-b60c-ee05b49f7476" xmlns:ns3="1ce65f2d-b867-444a-a9cc-8b104b0f99de" targetNamespace="http://schemas.microsoft.com/office/2006/metadata/properties" ma:root="true" ma:fieldsID="c6004ab5e792c13bf1ee3c7a55c35ce7" ns2:_="" ns3:_="">
    <xsd:import namespace="99cdb711-1ea8-401c-b60c-ee05b49f7476"/>
    <xsd:import namespace="1ce65f2d-b867-444a-a9cc-8b104b0f99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cdb711-1ea8-401c-b60c-ee05b49f74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f6223de4-15ab-4a83-af7e-8c9254df05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e65f2d-b867-444a-a9cc-8b104b0f99d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e2a2c5d-7600-47f2-b2ec-bd48fd59183d}" ma:internalName="TaxCatchAll" ma:showField="CatchAllData" ma:web="1ce65f2d-b867-444a-a9cc-8b104b0f99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0406B3-B749-4554-B47F-6C6DB46D256C}">
  <ds:schemaRefs>
    <ds:schemaRef ds:uri="http://schemas.microsoft.com/office/2006/metadata/properties"/>
    <ds:schemaRef ds:uri="http://schemas.microsoft.com/office/infopath/2007/PartnerControls"/>
    <ds:schemaRef ds:uri="99cdb711-1ea8-401c-b60c-ee05b49f7476"/>
    <ds:schemaRef ds:uri="1ce65f2d-b867-444a-a9cc-8b104b0f99de"/>
  </ds:schemaRefs>
</ds:datastoreItem>
</file>

<file path=customXml/itemProps2.xml><?xml version="1.0" encoding="utf-8"?>
<ds:datastoreItem xmlns:ds="http://schemas.openxmlformats.org/officeDocument/2006/customXml" ds:itemID="{3B6299EE-EA52-46DA-9F8B-2E5E2FD3C1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cdb711-1ea8-401c-b60c-ee05b49f7476"/>
    <ds:schemaRef ds:uri="1ce65f2d-b867-444a-a9cc-8b104b0f99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43BB6-5419-409E-A07F-A2295DCBD0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6815</TotalTime>
  <Words>2298</Words>
  <Application>Microsoft Office PowerPoint</Application>
  <PresentationFormat>와이드스크린</PresentationFormat>
  <Paragraphs>389</Paragraphs>
  <Slides>59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Malgun Gothic</vt:lpstr>
      <vt:lpstr>Malgun Gothic</vt:lpstr>
      <vt:lpstr>Arial</vt:lpstr>
      <vt:lpstr>Cambria Math</vt:lpstr>
      <vt:lpstr>Office 테마</vt:lpstr>
      <vt:lpstr>Generative models GAN  &amp; Diffusion model</vt:lpstr>
      <vt:lpstr>Environment setting </vt:lpstr>
      <vt:lpstr>Generative models</vt:lpstr>
      <vt:lpstr>Generative and Discriminative models</vt:lpstr>
      <vt:lpstr>Generative models</vt:lpstr>
      <vt:lpstr>Generative models</vt:lpstr>
      <vt:lpstr>GAN이란</vt:lpstr>
      <vt:lpstr>GAN Applications</vt:lpstr>
      <vt:lpstr>Overview of GAN structure</vt:lpstr>
      <vt:lpstr>GAN이란</vt:lpstr>
      <vt:lpstr>GAN Architecture</vt:lpstr>
      <vt:lpstr>GAN Architecture : discriminator</vt:lpstr>
      <vt:lpstr>GAN Architecture : discriminator</vt:lpstr>
      <vt:lpstr>GAN Architecture : generator</vt:lpstr>
      <vt:lpstr>GAN Architecture : generator</vt:lpstr>
      <vt:lpstr>Training GAN : Two-player Game </vt:lpstr>
      <vt:lpstr>GAN Objective Function</vt:lpstr>
      <vt:lpstr>GAN Objective Function</vt:lpstr>
      <vt:lpstr>GAN Objective Function</vt:lpstr>
      <vt:lpstr>GAN Objective Function</vt:lpstr>
      <vt:lpstr>BCE loss</vt:lpstr>
      <vt:lpstr>Vanilla GAN</vt:lpstr>
      <vt:lpstr>Vanilla GAN</vt:lpstr>
      <vt:lpstr>Limitations of GAN</vt:lpstr>
      <vt:lpstr>Limitations of GAN</vt:lpstr>
      <vt:lpstr>Practice 1: Vanilla_GAN</vt:lpstr>
      <vt:lpstr>Details (Generator, Discriminator)</vt:lpstr>
      <vt:lpstr>DCGAN (Deep Convolutional GAN)</vt:lpstr>
      <vt:lpstr>DCGAN (Deep Convolutional GAN)</vt:lpstr>
      <vt:lpstr>DCGAN (Deep Convolutional GAN)</vt:lpstr>
      <vt:lpstr>DCGAN (Deep Convolutional GAN)</vt:lpstr>
      <vt:lpstr>DCGAN (Deep Convolutional GAN)</vt:lpstr>
      <vt:lpstr>Practice 2 : DCGAN</vt:lpstr>
      <vt:lpstr>Details (Generator, Discriminator)</vt:lpstr>
      <vt:lpstr>Conditional GAN</vt:lpstr>
      <vt:lpstr>Conditional GAN</vt:lpstr>
      <vt:lpstr>Conditional GAN</vt:lpstr>
      <vt:lpstr>Conditional GAN</vt:lpstr>
      <vt:lpstr>ACGAN (Auxiliary Classifier GAN)</vt:lpstr>
      <vt:lpstr>ACGAN (Auxiliary Classifier GAN)</vt:lpstr>
      <vt:lpstr>GAN의 어려운 점</vt:lpstr>
      <vt:lpstr>Evaluation of GAN models</vt:lpstr>
      <vt:lpstr>Evaluation of GAN models</vt:lpstr>
      <vt:lpstr>Extension of GANs</vt:lpstr>
      <vt:lpstr>CycleGAN</vt:lpstr>
      <vt:lpstr>CycleGAN</vt:lpstr>
      <vt:lpstr>CycleGAN</vt:lpstr>
      <vt:lpstr>StyleGAN</vt:lpstr>
      <vt:lpstr>StyleGAN</vt:lpstr>
      <vt:lpstr>StyleGAN</vt:lpstr>
      <vt:lpstr>Stylenerf (2022)</vt:lpstr>
      <vt:lpstr>Diffusion model</vt:lpstr>
      <vt:lpstr>Diffusion model</vt:lpstr>
      <vt:lpstr>Diffusion model</vt:lpstr>
      <vt:lpstr>Diffusion model</vt:lpstr>
      <vt:lpstr>Diffusion model : forward process</vt:lpstr>
      <vt:lpstr>Diffusion model : reverse process</vt:lpstr>
      <vt:lpstr>Diffusion model : training</vt:lpstr>
      <vt:lpstr>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cp:lastModifiedBy>황수진(인공지능대학원)</cp:lastModifiedBy>
  <cp:revision>377</cp:revision>
  <dcterms:modified xsi:type="dcterms:W3CDTF">2024-12-04T04:33:31Z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0x010100765C1BCAF83DA245B6AFC52D85EE3D29</vt:lpwstr>
  </property>
  <property fmtid="{D5CDD505-2E9C-101B-9397-08002B2CF9AE}" pid="3" name="MediaServiceImageTags">
    <vt:lpwstr/>
  </property>
</Properties>
</file>